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72" r:id="rId6"/>
    <p:sldId id="258" r:id="rId7"/>
    <p:sldId id="259" r:id="rId8"/>
    <p:sldId id="260" r:id="rId9"/>
    <p:sldId id="261" r:id="rId10"/>
    <p:sldId id="262" r:id="rId11"/>
    <p:sldId id="263" r:id="rId12"/>
    <p:sldId id="264" r:id="rId13"/>
    <p:sldId id="266" r:id="rId14"/>
    <p:sldId id="267" r:id="rId15"/>
    <p:sldId id="265" r:id="rId16"/>
    <p:sldId id="268" r:id="rId17"/>
    <p:sldId id="273"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25/05/2014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7A847CFC-816F-41D0-AAC0-9BF4FEBC753E}" type="datetimeFigureOut">
              <a:rPr lang="es-ES" smtClean="0"/>
              <a:pPr/>
              <a:t>25/05/2014</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A847CFC-816F-41D0-AAC0-9BF4FEBC753E}" type="datetimeFigureOut">
              <a:rPr lang="es-ES" smtClean="0"/>
              <a:pPr/>
              <a:t>25/05/2014</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32FADFE-3B8F-471C-ABF0-DBC7717ECBBC}"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profesores.illasaron.com/profesores/tecnologia/animacion-vistas.sw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Vistas de objetos </a:t>
            </a:r>
            <a:br>
              <a:rPr lang="es-CL" dirty="0" smtClean="0"/>
            </a:br>
            <a:r>
              <a:rPr lang="es-CL" dirty="0" smtClean="0"/>
              <a:t>3D</a:t>
            </a:r>
            <a:endParaRPr lang="es-CL" dirty="0"/>
          </a:p>
        </p:txBody>
      </p:sp>
      <p:sp>
        <p:nvSpPr>
          <p:cNvPr id="3" name="2 Subtítulo"/>
          <p:cNvSpPr>
            <a:spLocks noGrp="1"/>
          </p:cNvSpPr>
          <p:nvPr>
            <p:ph type="subTitle" idx="1"/>
          </p:nvPr>
        </p:nvSpPr>
        <p:spPr/>
        <p:txBody>
          <a:bodyPr/>
          <a:lstStyle/>
          <a:p>
            <a:r>
              <a:rPr lang="es-CL" dirty="0" smtClean="0"/>
              <a:t>6° básico </a:t>
            </a:r>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p:txBody>
          <a:bodyPr/>
          <a:lstStyle/>
          <a:p>
            <a:endParaRPr lang="es-CL"/>
          </a:p>
        </p:txBody>
      </p:sp>
      <p:sp>
        <p:nvSpPr>
          <p:cNvPr id="10" name="9 Marcador de texto"/>
          <p:cNvSpPr>
            <a:spLocks noGrp="1"/>
          </p:cNvSpPr>
          <p:nvPr>
            <p:ph type="body" idx="1"/>
          </p:nvPr>
        </p:nvSpPr>
        <p:spPr/>
        <p:txBody>
          <a:bodyPr/>
          <a:lstStyle/>
          <a:p>
            <a:endParaRPr lang="es-CL"/>
          </a:p>
        </p:txBody>
      </p:sp>
      <p:sp>
        <p:nvSpPr>
          <p:cNvPr id="11" name="10 Marcador de texto"/>
          <p:cNvSpPr>
            <a:spLocks noGrp="1"/>
          </p:cNvSpPr>
          <p:nvPr>
            <p:ph type="body" sz="half" idx="3"/>
          </p:nvPr>
        </p:nvSpPr>
        <p:spPr/>
        <p:txBody>
          <a:bodyPr/>
          <a:lstStyle/>
          <a:p>
            <a:endParaRPr lang="es-CL"/>
          </a:p>
        </p:txBody>
      </p:sp>
      <p:sp>
        <p:nvSpPr>
          <p:cNvPr id="13" name="12 Marcador de contenido"/>
          <p:cNvSpPr>
            <a:spLocks noGrp="1"/>
          </p:cNvSpPr>
          <p:nvPr>
            <p:ph sz="quarter" idx="2"/>
          </p:nvPr>
        </p:nvSpPr>
        <p:spPr/>
        <p:txBody>
          <a:bodyPr>
            <a:normAutofit fontScale="92500" lnSpcReduction="10000"/>
          </a:bodyPr>
          <a:lstStyle/>
          <a:p>
            <a:r>
              <a:rPr lang="es-CL" dirty="0" smtClean="0"/>
              <a:t>Para ello, podemos considerar la pieza u objeto situada dentro de un cubo o hexaedro. La pieza se dispone generalmente de forma que tenga paralelas las caras principal (alzado) y la base respecto las caras del hexaedro. Las proyecciones sobre cada plano o cara del hexaedro representan las vistas correspondientes. </a:t>
            </a:r>
            <a:endParaRPr lang="es-CL" dirty="0"/>
          </a:p>
        </p:txBody>
      </p:sp>
      <p:sp>
        <p:nvSpPr>
          <p:cNvPr id="12" name="11 Marcador de contenido"/>
          <p:cNvSpPr>
            <a:spLocks noGrp="1"/>
          </p:cNvSpPr>
          <p:nvPr>
            <p:ph sz="quarter" idx="4"/>
          </p:nvPr>
        </p:nvSpPr>
        <p:spPr/>
        <p:txBody>
          <a:bodyPr/>
          <a:lstStyle/>
          <a:p>
            <a:endParaRPr lang="es-CL"/>
          </a:p>
        </p:txBody>
      </p:sp>
      <p:pic>
        <p:nvPicPr>
          <p:cNvPr id="18433" name="Picture 1" descr="http://3.bp.blogspot.com/-TDoSOHfzuzI/TrR0wjMNnzI/AAAAAAAAAV0/ju-SRneUTq0/s320/6vistase.gif"/>
          <p:cNvPicPr>
            <a:picLocks noChangeAspect="1" noChangeArrowheads="1"/>
          </p:cNvPicPr>
          <p:nvPr/>
        </p:nvPicPr>
        <p:blipFill>
          <a:blip r:embed="rId2"/>
          <a:srcRect/>
          <a:stretch>
            <a:fillRect/>
          </a:stretch>
        </p:blipFill>
        <p:spPr bwMode="auto">
          <a:xfrm>
            <a:off x="4000496" y="1142984"/>
            <a:ext cx="4851439" cy="5262578"/>
          </a:xfrm>
          <a:prstGeom prst="rect">
            <a:avLst/>
          </a:prstGeom>
          <a:noFill/>
        </p:spPr>
      </p:pic>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800" b="0" i="0" u="none" strike="noStrike" cap="none" normalizeH="0" baseline="0" smtClean="0">
                <a:ln>
                  <a:noFill/>
                </a:ln>
                <a:solidFill>
                  <a:schemeClr val="tx1"/>
                </a:solidFill>
                <a:effectLst/>
                <a:latin typeface="Arial" charset="0"/>
                <a:cs typeface="Arial" charset="0"/>
              </a:rPr>
              <a:t/>
            </a:r>
            <a:br>
              <a:rPr kumimoji="0" lang="es-CL" sz="1800" b="0" i="0" u="none" strike="noStrike" cap="none" normalizeH="0" baseline="0" smtClean="0">
                <a:ln>
                  <a:noFill/>
                </a:ln>
                <a:solidFill>
                  <a:schemeClr val="tx1"/>
                </a:solidFill>
                <a:effectLst/>
                <a:latin typeface="Arial" charset="0"/>
                <a:cs typeface="Arial" charset="0"/>
              </a:rPr>
            </a:br>
            <a:endParaRPr kumimoji="0" lang="es-CL"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endParaRPr lang="es-CL"/>
          </a:p>
        </p:txBody>
      </p:sp>
      <p:sp>
        <p:nvSpPr>
          <p:cNvPr id="8" name="7 Marcador de contenido"/>
          <p:cNvSpPr>
            <a:spLocks noGrp="1"/>
          </p:cNvSpPr>
          <p:nvPr>
            <p:ph idx="1"/>
          </p:nvPr>
        </p:nvSpPr>
        <p:spPr/>
        <p:txBody>
          <a:bodyPr/>
          <a:lstStyle/>
          <a:p>
            <a:endParaRPr lang="es-CL"/>
          </a:p>
        </p:txBody>
      </p:sp>
      <p:pic>
        <p:nvPicPr>
          <p:cNvPr id="20482" name="Picture 2" descr="http://4.bp.blogspot.com/-Hrp7GggSXqw/TrUQholwv9I/AAAAAAAAAWc/3hSqqbLEWAE/s1600/1triedro.png"/>
          <p:cNvPicPr>
            <a:picLocks noChangeAspect="1" noChangeArrowheads="1"/>
          </p:cNvPicPr>
          <p:nvPr/>
        </p:nvPicPr>
        <p:blipFill>
          <a:blip r:embed="rId2"/>
          <a:srcRect/>
          <a:stretch>
            <a:fillRect/>
          </a:stretch>
        </p:blipFill>
        <p:spPr bwMode="auto">
          <a:xfrm>
            <a:off x="1857356" y="428604"/>
            <a:ext cx="6233546" cy="531972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b="1" dirty="0" smtClean="0"/>
              <a:t>CONSEJO</a:t>
            </a:r>
            <a:r>
              <a:rPr lang="es-CL" dirty="0" smtClean="0"/>
              <a:t>: "A dibujar se aprende dibujando". Después de esta teoría sólo te queda practicar y dibujar las vistas de diferentes piezas. Realiza las actividades indicadas por el profesor. Al principio puede que te cueste un poco pero con la práctica verás que no es tan difícil. </a:t>
            </a:r>
            <a:endParaRPr lang="es-C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z="2400" b="1" u="sng" dirty="0" smtClean="0"/>
              <a:t>Importante:</a:t>
            </a:r>
            <a:r>
              <a:rPr lang="es-CL" sz="2400" dirty="0" smtClean="0"/>
              <a:t> Debe existir </a:t>
            </a:r>
            <a:r>
              <a:rPr lang="es-CL" sz="2400" b="1" dirty="0" smtClean="0"/>
              <a:t>correspondencia</a:t>
            </a:r>
            <a:r>
              <a:rPr lang="es-CL" sz="2400" dirty="0" smtClean="0"/>
              <a:t> entre las vistas:</a:t>
            </a:r>
            <a:r>
              <a:rPr lang="es-CL" dirty="0" smtClean="0"/>
              <a:t/>
            </a:r>
            <a:br>
              <a:rPr lang="es-CL" dirty="0" smtClean="0"/>
            </a:br>
            <a:endParaRPr lang="es-CL" dirty="0"/>
          </a:p>
        </p:txBody>
      </p:sp>
      <p:sp>
        <p:nvSpPr>
          <p:cNvPr id="3" name="2 Marcador de contenido"/>
          <p:cNvSpPr>
            <a:spLocks noGrp="1"/>
          </p:cNvSpPr>
          <p:nvPr>
            <p:ph idx="1"/>
          </p:nvPr>
        </p:nvSpPr>
        <p:spPr/>
        <p:txBody>
          <a:bodyPr/>
          <a:lstStyle/>
          <a:p>
            <a:pPr>
              <a:buNone/>
            </a:pPr>
            <a:r>
              <a:rPr lang="es-CL" dirty="0" smtClean="0"/>
              <a:t/>
            </a:r>
            <a:br>
              <a:rPr lang="es-CL" dirty="0" smtClean="0"/>
            </a:br>
            <a:endParaRPr lang="es-CL" dirty="0"/>
          </a:p>
        </p:txBody>
      </p:sp>
      <p:pic>
        <p:nvPicPr>
          <p:cNvPr id="23554" name="Picture 2" descr="http://4.bp.blogspot.com/-2J-ewBBUZ70/TsK8UHdvTWI/AAAAAAAAAbg/npDFhXKZ1SU/s320/correspondencia1.jpg"/>
          <p:cNvPicPr>
            <a:picLocks noChangeAspect="1" noChangeArrowheads="1"/>
          </p:cNvPicPr>
          <p:nvPr/>
        </p:nvPicPr>
        <p:blipFill>
          <a:blip r:embed="rId2"/>
          <a:srcRect/>
          <a:stretch>
            <a:fillRect/>
          </a:stretch>
        </p:blipFill>
        <p:spPr bwMode="auto">
          <a:xfrm>
            <a:off x="3000364" y="1005448"/>
            <a:ext cx="3429024" cy="512751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24578" name="Picture 2" descr="http://4.bp.blogspot.com/-wjO4e10mx_Q/TrQ8uslWL3I/AAAAAAAAAUc/wLLfLHIWHDk/s320/vista_euro2.jpg"/>
          <p:cNvPicPr>
            <a:picLocks noChangeAspect="1" noChangeArrowheads="1"/>
          </p:cNvPicPr>
          <p:nvPr/>
        </p:nvPicPr>
        <p:blipFill>
          <a:blip r:embed="rId2"/>
          <a:srcRect/>
          <a:stretch>
            <a:fillRect/>
          </a:stretch>
        </p:blipFill>
        <p:spPr bwMode="auto">
          <a:xfrm>
            <a:off x="1500166" y="642918"/>
            <a:ext cx="6662641" cy="487205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z="2200" dirty="0" smtClean="0"/>
              <a:t>Observa esta imagen de un "ekranoplano"</a:t>
            </a:r>
            <a:r>
              <a:rPr lang="es-CL" sz="2200" b="1" dirty="0" smtClean="0"/>
              <a:t>A-90 “</a:t>
            </a:r>
            <a:r>
              <a:rPr lang="es-CL" sz="2200" b="1" dirty="0" err="1" smtClean="0"/>
              <a:t>Orlyonok</a:t>
            </a:r>
            <a:r>
              <a:rPr lang="es-CL" sz="2200" b="1" dirty="0" smtClean="0"/>
              <a:t>”. </a:t>
            </a:r>
            <a:r>
              <a:rPr lang="es-CL" sz="2200" dirty="0" smtClean="0"/>
              <a:t>Aunque las vistas no están colocadas de forma normalizada, ¿puedes identificar el alzado, la planta </a:t>
            </a:r>
            <a:r>
              <a:rPr lang="es-CL" sz="2000" dirty="0" smtClean="0"/>
              <a:t>y el perfil?</a:t>
            </a:r>
            <a:endParaRPr lang="es-CL" sz="2000" dirty="0"/>
          </a:p>
        </p:txBody>
      </p:sp>
      <p:sp>
        <p:nvSpPr>
          <p:cNvPr id="3" name="2 Marcador de contenido"/>
          <p:cNvSpPr>
            <a:spLocks noGrp="1"/>
          </p:cNvSpPr>
          <p:nvPr>
            <p:ph idx="1"/>
          </p:nvPr>
        </p:nvSpPr>
        <p:spPr/>
        <p:txBody>
          <a:bodyPr/>
          <a:lstStyle/>
          <a:p>
            <a:endParaRPr lang="es-CL" dirty="0"/>
          </a:p>
        </p:txBody>
      </p:sp>
      <p:pic>
        <p:nvPicPr>
          <p:cNvPr id="21506" name="Picture 2" descr="http://4.bp.blogspot.com/-YsCPEozLTn8/Ts0k3nBJWwI/AAAAAAAAAdA/GafrXmGi5ww/s1600/483523797_ce5d609199.jpg"/>
          <p:cNvPicPr>
            <a:picLocks noChangeAspect="1" noChangeArrowheads="1"/>
          </p:cNvPicPr>
          <p:nvPr/>
        </p:nvPicPr>
        <p:blipFill>
          <a:blip r:embed="rId2"/>
          <a:srcRect/>
          <a:stretch>
            <a:fillRect/>
          </a:stretch>
        </p:blipFill>
        <p:spPr bwMode="auto">
          <a:xfrm>
            <a:off x="1928794" y="2214554"/>
            <a:ext cx="4762500" cy="338137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Muestra en la web.</a:t>
            </a:r>
            <a:endParaRPr lang="es-CL" dirty="0"/>
          </a:p>
        </p:txBody>
      </p:sp>
      <p:sp>
        <p:nvSpPr>
          <p:cNvPr id="3" name="2 Marcador de contenido"/>
          <p:cNvSpPr>
            <a:spLocks noGrp="1"/>
          </p:cNvSpPr>
          <p:nvPr>
            <p:ph idx="1"/>
          </p:nvPr>
        </p:nvSpPr>
        <p:spPr/>
        <p:txBody>
          <a:bodyPr/>
          <a:lstStyle/>
          <a:p>
            <a:r>
              <a:rPr lang="es-CL" dirty="0" smtClean="0">
                <a:hlinkClick r:id="rId2"/>
              </a:rPr>
              <a:t>http://profesores.illasaron.com/profesores/tecnologia/animacion-vistas.swf</a:t>
            </a:r>
            <a:endParaRPr lang="es-CL"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Materiales próxima clase</a:t>
            </a:r>
            <a:endParaRPr lang="es-CL" dirty="0"/>
          </a:p>
        </p:txBody>
      </p:sp>
      <p:sp>
        <p:nvSpPr>
          <p:cNvPr id="3" name="2 Marcador de contenido"/>
          <p:cNvSpPr>
            <a:spLocks noGrp="1"/>
          </p:cNvSpPr>
          <p:nvPr>
            <p:ph idx="1"/>
          </p:nvPr>
        </p:nvSpPr>
        <p:spPr/>
        <p:txBody>
          <a:bodyPr/>
          <a:lstStyle/>
          <a:p>
            <a:r>
              <a:rPr lang="es-CL" dirty="0" smtClean="0"/>
              <a:t>Block papel milimetrado </a:t>
            </a:r>
          </a:p>
          <a:p>
            <a:r>
              <a:rPr lang="es-CL" dirty="0" smtClean="0"/>
              <a:t>Escuadra</a:t>
            </a:r>
          </a:p>
          <a:p>
            <a:r>
              <a:rPr lang="es-CL" dirty="0" smtClean="0"/>
              <a:t>Regla 30 </a:t>
            </a:r>
            <a:r>
              <a:rPr lang="es-CL" dirty="0" err="1" smtClean="0"/>
              <a:t>cms</a:t>
            </a:r>
            <a:endParaRPr lang="es-CL" dirty="0" smtClean="0"/>
          </a:p>
          <a:p>
            <a:r>
              <a:rPr lang="es-CL" dirty="0" smtClean="0"/>
              <a:t>Porta minas 0.5mm</a:t>
            </a:r>
          </a:p>
          <a:p>
            <a:r>
              <a:rPr lang="es-CL" dirty="0" smtClean="0"/>
              <a:t>Goma de borrar</a:t>
            </a:r>
          </a:p>
          <a:p>
            <a:r>
              <a:rPr lang="es-CL" dirty="0" smtClean="0"/>
              <a:t>Compás</a:t>
            </a:r>
          </a:p>
          <a:p>
            <a:endParaRPr lang="es-CL" dirty="0"/>
          </a:p>
        </p:txBody>
      </p:sp>
      <p:sp>
        <p:nvSpPr>
          <p:cNvPr id="1031" name="AutoShape 7" descr="data:image/jpeg;base64,/9j/4AAQSkZJRgABAQAAAQABAAD/2wCEAAkGBxQTEhUTExQWFhUXFxUWFhcVGBgYGBgYGBgYGBgYGhgYHCggGRolHRQXITEhJikrLi4uFx82PTMsOCguLisBCgoKDg0OGhAQFywcHyQsLCwsLCwsLCwsLCwsLCwsLCwsLCwsLCwsLCwsLCwsLCwsLCwsLCwrLCwsLCwsLCwsLP/AABEIALwBDAMBIgACEQEDEQH/xAAcAAADAAIDAQAAAAAAAAAAAAABAgMABAUGBwj/xAA/EAEAAgEDAwMCAwYEBQMDBQABAhEhABIxAyJBMkJRBGETUnEFBmKBkfAHFKGxI3KCwdEzouFDY/Ekc4OSsv/EABkBAQEBAQEBAAAAAAAAAAAAAAEAAgQDBf/EAB8RAQEAAgICAwEAAAAAAAAAAAABAhEhMQNBEmFxUf/aAAwDAQACEQMRAD8A7FGJyZcOHnyJJx8sZ8CMedGXU8RLaK5AHJ9weYx9S2canHqsr2OHmTXzkDhleH29KVOb1SENpRVdzmSFyaVlyC4lLndVYdfNjpHpdPa/mJecHd4PinkOOnIzzrZmn63dZ23nMt3tt5m+mR286nzccZsdxgMWSicXw9MzxJ03RWNi5tRaWW3tlu8M4lE30xEkZNPQt2p04/NLVNiDGTxXtiuGB3bgXnQ+onVOWd4MbpZpJV23wSfT00JaadcB3UuboEpZvIVhfVMpNU6XTM3bK9rYKV7WJyB7DmPdJU0gv0+e6TbS57SNtS5zHNRnLlaY0OqdRpzdXUrM394nzgen8VN0vU7HcW+WsrRW48SYmGThi4FNV6fT8tXQDlA+xylOPd1I4aDTEePTvMvu1JssKksuGXiUuApjoHVI3GWK4W+PI+b8J6upFE1kJbcZyhAAVYl7Q4lKJwekjd5NH8BQZIJ3R2tkHwxk8v8AG+ouIagaPSZIyxnEUtsCt9YUPb6Qy2mtgkVfxa34ay7vOGmfmLjU+l1MU4TbFI/PMdp5KzCPKMh40701bf5B9rcPDI5H0mTOtTgbQnCu72+4p4PLEzQezmUaXjW19/53h4OV4Uj59O1+dZ1OqBa1w4cZyI85fT5k3HWmQVBOxQhGs3e4jL/eMOIuJfGi8Lsd+7BZB4c2nxfO2vd6upHBxqr0+AsT0sauLEwAcocHG1znTTTm/vd1h8i/f3vm4nOlhbhCsFBV24xzEXiH5rt1dFy37O+qOoXjcNSDj9YvmD4f11vEa11+KwSca3H6VKN5ivAffBCWPOud+n+pJxjKLcZFn/j9f/Gunx5bmnjnjq7UHXVv8RP3Rj+0Pp6iB9R0t0uhN4vz05fwyoPth12actCMtekYfKvW6MoSlCcWE4yYzjLEoyORP+/31KRr2v8AxX/cp+og/W/Txvrwj/xYH/1YByf/AHInHyY+NeL4aThLNekvBRkaytUrQrxqRNKmnY6CakWtBjp46Cakjt0NurppJakimhs1cNTmamkExqOtiX9/1rUyGovoOUKtrGCQnFFWwOaKHpnipLqsn48Lmx4KlniSGGfG1KyaVlf2jji8nP67abDnqDTxpujHakS6uo0DSFkK4UMxjwRseNfK6dFU6ZQR4A7ecB/rw/r1IuhKO7tjyMchZBiLCJH3INxhxsXdnSQ/4hUWo/mi8+eyT/U6r94mtnpxooDG3BYVJuKVmpUyicshGjT2B+mMUWIqo53Ve4k4WsnUcbXacaaR8BxEoGiF3Gjmr7ow9U8xcaWcVzHnj/mze08MsXH29OVmrdJGNxSpW3bG7wyvmNpTJySKOdMFU6P2yqcUq+qIeFKuPiJcXUb2JGNO4WG1QjdqkvbFb2zc3cDxpidO2IPzZUYMnAxONzT+H4llrdq50Skbd2VXK3lXgbKXiEgrVOUEehzba7RePvGMY+2KlxhzY26t+J48vAe5W7PHJ6uISK1GHUq4ctXnAxcMpeQWiXuZUmHVWHPz8yrPjanH2YGItSdakASg3uKZU4zEYych5Iqc8svs6pLrADzdAcMnxEPD/DxFLdT6vX+MraC18E2T7Q4lP9Nup7NiyW8VKyqL52mQ4JR5lZJ00HhHO6SPqcNEWTmV+GTzPxIxzqn1MRJEsjhEbR8beQX2mdwLQ6LP5LV4sbrDfhoak8RKS3SwjTlPNOaow/fF0vMyvGqyInRk3Unuy+M+GTWN10SeIIOq9Wg3KADlvhw35qXEvMmkq9J9TDHkbqJiTuD0seJY5jxtytms6VvdL1C4uyCHdl9TXM3mLRqn8QZnTIxeIOVT84YZH5OCiTerfT/UfhLJexzPPCYZ39sbn3YTUOtLbbXwIF/cA8tZI8yjd6wyn3cBT4/pJB542qFurq7i1t2AdC864z9mfUkE6bVP/p5wLnYLzFyxXLk8a5UNdWGW48cpqnjLXiP+Kv7n/wCW6j9Z0T/gdWf/ABIn/wBLqyeT4hN/o/rj2w0v1f0kOr05dLqRJwmMZxSxEzetxmPlZNIn9/6a7L++v7rT/Z/X/Dbl0p29Cb7onsl8Tjx9yn511zbrbRNYGmkaytOgUjoS1QNKmpErQTTaX5/vxqRK0stUrjU5n/fQ0kn9/wB/ppK08zSylqT6BKMqbUuxoL8kn0iik/zWHOgw/ExI7EiVSMt2THMIrmMOSV7qvROmybn8rTVWNLLwy4Je3ptJl0SVctUKslBi4kryDgm+qTUjGvlOi1Xoz8Syn6BIutwcZcPt6ci/OqLu4xy3wJJqRb6RcSk5ZUxxqEukrnCOBPIZJxPshLpmKqTxrY6fWKVsrcy3VhidzJ4WJiU+NqMdKWiXj7VUjjNVIPF4YHDUnSdTqNrFSKu+SliYZXwudvUn6Y4kW6RNxeSFNlNp5fkK5PV1I0624nivgrDVRwBw1G+3jZzaaQaECJVAA8mKeV87c1I9U7JcaJLLHP6ypSjIhiU4nt42pJzqHSlxEe3mEht4cDLlC66jmUbDjV4RCjitoUOHmJHz94x5kKS1oGnDH5UuQ85CrX3YalLzF7eNTl177StxcUTEcWCGUqkgZnFt0I9Zle3Fe6NOQxsXEpc1L0xLjl1kultpgeBqK0jdZ5FtlGXMsx4dXKU6cNqpd2snCrEzJeJSif8ASQwZNOy+K4vF0Fc38Z59UxrxpOnK/T9iwDHMQjw+WMOI5Jc6eOPmnIjm15t+Xibw3E0gPposHa/Yi88F7K/hLYx42tOTT9eeQLtybX/UX4/P5O0zqfV7uwM9pdURtuOORXMYc2N4dZ0ELG2XlsGVOJXxz/0wlZoRugVzTKiLRgvJGEfEfJHlzek60s7jLgqPurOFxuMsZemOY86XrPxV194lSfNZiSePduPh03R/quGyrTxRgz7TEJZdVJYZBsbLEsKWyvIKX+aUhONGcyNWXuaKMsjO08fePiDY6l1ers4yStbaBWmcmsRWhlySrby6tDomd3cvbLccnmO3wfMD7SdEKZDd3Spu2rxEuufDfM+dxUcOua/Zn1jLslmcTK43R4J14cZjyOuJJVzlyjZeMSV4s4k8BSZ0xFjUhqUeHNHFic08PukVLXphl8azlNuxBpjnUPovqTqRswmJR5YyORf7w62L11S7eFmnFfvP+w+l9b9PPodXiRcZe7pzPTOP3H/TGvnL9sfsvq/S9afQ68dvUglh6ZRfTOL5jLP+3jX1DHXTf8Sf3O/z3SOp0q/zXSHZePxIcvSk/DyPh/XWpVHgWi6PU6aKIiSREqQjtlFPkSn9NB/769EwdKazQl/f9/y1JiaCf3/pppaEtSS+dLPTukdGjtKX9/01NjqsjU9urRe+79va3/DZa7T0oeqcT28MEW608L5cI2cO1CltxJBzLiUWomNIdKyn7Unim4kQz9w5mWOn6fU8I7rojGmSmTbeHHdF9Mcx5NfKdKu8DOKoozXmg5f4Y5lONnjWbGTvT8vaU3tzB+JTiXKMeAuLbpYdPJKVLWCMnbtfyv3SzqObuJV62hwfejBVq2BHmO5zGHJI7mtTKsJYsfAiS48kh/1JuXMa0sDgSo9tAV/FE28kV7oQ5uyWMaUhSXwqhioyX54pT1cdOWDVpSAVccq49TWfJukU+WZih07Sk4iN/rivHCScWck3tg3HWv0pM8Saic1cfxCTQnnp9OT/ANTISwck7738flkVfjvD/XpmItLzp+tnuGmNtya/hnufA4jKXtaY612OlmOCviuKs8CeHGI8QkZ50I9TdkcZzdW3TnxnEp+JYjpOnLcXVDYkh/RJHIcDHmXbJa1SZWc1lbqysK1hTiRxEpy6tpMiRfGxUyUDJ8nJGTzHncC4dUnPdgbM75POMUeGfhl6YVfOpy77MEM833HC3yQ8Sl6plJjRhLakOKxGy8RLY0YlKJ7eGNSbTR7SsAibcYvm6pwsvOXEnlacDqf1FuI85zIKMVScPwx4jiTnSyb4aq+7njC28gYlP3Re3jRjLwYrtqrprBXPGSPM45dJN0pCeTldz3DVTZP9CUvJtY/Op9SaWR/SSikcVmJy8D0zKVJ1HqSb3Qce9Kk9pzB90onu42WZTWzAKAwV4yZyV5RGzzMaxWhG6cP1tyskVQpt4khy8bXGTSk6dn9HPHw+cHB6px/TQgtkTjAVWE7iMfCmWJwFjnViJVcebHgckiT88knLmJpQPSr5uzJS2DVeFDg4I2NppZ9fG0rcVgWg/NfO2skuZnaanHqqsPebRo7S8xo+7mMPErJOnh06Lj3OXmmWbXdxa3UuIysNPYU+nZdKROPc4jIqiUeSJHwhbAOCxb12DpdUkEotxcj8jrrzP4p/qALhfMYr49W8PDrY/Z31H4cqkuyTlcbZrS/ERcMTEX9denjz1wxljuOcvS3To6S9dTxeX/4t/uYJL6/6eLur/wDUwiclf+sH5iu75P015J8/f/xr6teKcj48fz14L/iT+5v+R6x1OkP+V6r2f/am89Nfh5j/ADPjWoXTNY6P/wAf66Ia0iOhJ0ZnH8tLqRZ6WRp01NP++pJL/t/tpNUk6hJ1NPfPxc7Qtq8O02y4lbmMV8vdvsKHVo9Lz6p8cVuFxCvaKYh7JHct6nHp85btbXL4VXl4Jy4jhNU3jxXGdw1EcVKvHhDM8S18l07bEeoNJlbTIN8SX4+JScRQTnTRhTuabsVsIkmn7kZNE/dJ2yKNRIbVc/E7CTZ5fDKJzHjajya2J9SqMLmVXwBTJl8HmfMouLrTGVOtMCpF27aq2SY2pwpgY8BUtL0iQm9tLYrkiBtksvchUZz90aY8LpejHa559IpwckA8UZIczi51XqmAzd9u1GQxLEeFiN3wRUy6UbqB5aqzJdV4Qy4a2GZxy8abpq0pWfTZKpRPnibE8+kh8ppfp2+cSKEi+kcm34G7jL1SGRpup2g1fpAiFy9xGEfk9UY8Gb+NOwHVSHfgA7uXgwnla493Ui140Q3cnbgIUN0XGz3IZjAxt9SushBe+WeZR2uIjndGT58/ieMxNBdj/C7TyBbZEDMYycwOd9jh0eyfft+PMhHj9F5oWp+S4h51Hq9PcVkMVRnGYAc1yxhzLJJrTzN3P8qrxdN8brLHjpyKOdA6h7k4v4sm+PISTn1byuNVQdPq39mKXtcYyMVxVZjJxHujyaWt3BUa4LGcV4DmMVzH3LZgdLLoyltkmSqi+c33R4JKYjx05FvOtiPWEtSstrXLSrzG3EpckjHOhG2iYPiqrxmNHBWUOIIjd6jGzjEFURY5k+F9MJSvv53WFDqnLnhoqRWXHdHxfDDw1J51SXDdVlluqsYkvj7SlwUVrSAgVXjBW2uW4m32llkeYyzJprSR6rJQcZWfFt5YvF36puItUZ0vTuTtl6Kxuvviod3kM1I5niTRrZlC/t+oNMcNnChhjwFPOrtIz6VBt8XRkKlySOdsnD7mW2XC6fpz3GP+plV7jCNY3HD7Y4lnQM/bm2274e74pzLmUao0eobbkFGCRV0BY7fLE9vujl1I20jngyt3R4lO+a4JPMhErUurPmMTjErNwCVTE9TXsPFSXR/EZPY4v1GXB7VxJPzuNthbo9GBEAKj7QvHmjz94+ZijxpDk/2X9UldKTbXZJbZVzFfMj54T9HXIprrnULx9zMfCZjt+Z+YnpiWa5j9nfWfiRz6yt1elHicf4ZZ/omujx5+nnnj7bda1f2n+zun9R0Z9HrG7pzjtkf6ifCNI+K1tXo69Xm+a/3u/d/qfQ/US6E+4ol051R1em+7/nHEj5r51xA6+j/3z/djp/X/AE70pVHqRuXRn+SdefO14Tya+dvrvo59Hqz6XVjt6nTWM4/EgHHzFER8ia3Kmu/Gk0650NaRdTn/AH/TVJupS51JPqGo/hXnV3U4yrxqae9dKbJow3UnCjE4+JSB49OynLqsY7Wz9Xm8cyt5893M48GNTYJk+CKROYmYxD8xaxj5yLp+nJlmK7Wu4crVmxcWZqbiOYl6+S6NLx6jxHnB9o+QryhmMDKerjR+n6e3BeU2pS7uSlw1bKD6YlxL1LpRI0RqsVlA3P8AWMZPC9zI24HVpZuPN0cebuJXBO+I8dOWXnSlkxXmhKxQ8U+B5i+pVNZ0YZRpl23tDPO3aOAu2MeISsk50nSnyL3FytaEX134FslN9MjB3GmnJWo+qvcURJPE4+N1ejncEmjSB6vUqtvdOrCLW6N57nERfe8SwYdN0m+5zeOGJS1srmMWXt9W/MqE0ekFeW+WVW1hZfccSOIO1L0vVlsbozbK7qN9r1JLki+iUvVLCY1faVepSebccCy4X4M8vphLi70Eu7zzjIAtP3LcSfVuLMaDClOXh3HNYRDGMDAwG2TnU+p19rXuylucFMpSfg7ZT8x9OpC9VO2WZcHFzrDZxuMEj0xQk86L03mSWWltEaxJZObfTOf3GOkehyvqMWl1j0bPy/wczi7pONPHr+PI+nEkSPNvO0fVxscWmn9R2WM/c2yLzjtYnni4/pJdSkbXe3WVMNJhmvmQdspcV6cmn21b5rNW0fw+XDj3dSN3waM5197QCNKsSwDiSGT2kbvOqpSUiJ3cFjhefbXMr8nqmU4rQOmrUuL7YtSzE9xxKcTx6SNcprX6ENqbq+YbVSK+IScuLYzcyN0SqNbaH3OA2n84kTm/dGJ9yWdHpD1slrVZJDdY5tyle7mcXaZNZ0ZMsJSUMTLdXEryVmMfJ6smshG+eRwRcc2SF881LiKbTWdYoJHgDyXGTZH5Lcx926zF6QZKyfZw+DNkuLOYycBcedT6bv4xDFVZuG9oHMYLaHqk2NGhDvzIxjbGuc+44u/bxCRbl1RQzeMtuDLlvkjJKZckjHOmckpHa1naoFViXJH4DzH2xRFzovcPiLmx23bzF5iMr73O4Qw6PUjZ3HbxtkVY+JROBfYZupOkhJLFzyMq7gwsngSiM3iNRTLqSkfij4qqEXBXIL7eSWWjSdLry3k+nSxZWriVYlH45q30xkFcul6kd5fpiEqWxl4lfmMVxL3Tw6r0zxTjFIYT2sTCg5iYIpJzplDnPpuuTiSjdffkTCPwjq5rr/0/1jCe4vYj+J5sMMj823zL3FVxrn4v/wCfnXThl8o8cpqsddG/xP8A3P8A830z6joRH6npFV56vT5Yf85zF+1edd4vQutesZfKteTzf248VpH/AONem/4sfud+FKX1308f+FNv6iJx05r/AOqBxGXu8Dn515nMr+/7+2tSpPST08tKP+mlIugaPU86jLU09+9f/Ini4WLx8wgvj1bjNDWmh2te1/oN1xxSnHEJfroMwb8OVcVfaq+BxGTzwmqbbskFcbU58O4+PDD9JOvkulS936ZbeW8Pd4OCU/DVc6pB9r9zI5OKlEyPiUeeJONQ6MtuF4tFeQxJXhnHiTxtRM6MjePMYnnNv/fZWH3dSL9tMCvU6jL0tUrvaaTDXiWO2T6Y4TOq/TpVBtq7JW0uJb3mX8Tz1I0mDS9N+1I0hTTEvbXliZI8bHPGoylxIuj1MVVie6EvNC1PmUVicadhtSm8n6SwSraflMSlE5iY20tpp44BMeed3irZeaMMvdBqOTU4PBisBtzzmMQ/R3Qh7ix0sZLiOBvui3nmumuFMsZ8RzEzqAbkSEecApuI4six5ZA3GHMo+rjVodGii7UVxKVxMN8LEyPpI9uXWfgjHaYKK245bix8m57o+5dxxqZ1FuON2Bqs57UOLXMT0wnd3qKh1PBzRxaA8Ic7XmJ6pm44NBgiMcvDVXIM0eLPVA9J3RdCMPJnC4avc5SXJueJ87hDDovUtqIXgcYjbwx+V46fiRbptRpdf8uVBKaKXEt3MR5JOVJRMaXpdLa/KgWFct7SPtiuYxOE7udCEdnGYyVVc71pkv8AElMuOnMxzq3WzjDziVhTh3eSK0MeWQOrvtMmDjm8lUZu7HgbPVxCWDnWdF5JVurLkEk+PMYryerfd4dHo/lec2vKmHccbjAhiHbLQ+ofB6zJfgcSlN/KuJS5lhNN0FOtKvlleCi5PwnA/J6YNS1nThfdPnucrtLxL/xKfN5jQ6To1lb3XUtxaV7GJ4OdnkSTqvUdreb58LjDL4ZRMMuGLjJqSf1FQV9r6hHloticnBKJniT51QPMvu0t1RSyeJIUSl6QRM6yB9zx5sD7eUp59XUH7anv2VHPxEKZWG46de5iZicbbHjV0TS6m3DgBy3/ADzzw1Xq6kcmkl0WXquNJtOWwxujxJCqhwRc2mmOmvc88xItkPJKMnl5TqPi4mnJUN/wlBV+Y7T4csY8vcOlD0+rZnCcg8NVZJ+2d7zHBnSpbfjBVeo8Uc1m4x5kWOh1Okvdy+AeXms43YuLxBxox6sa3EjbV2dpUvN8xGQ5csxMXqiVHh/TMa8cU8KZRe2JY6b9kfW7Ug/+mpsc7SUvbG8/hy9sn3WcVrVkX6vTYbUrK4JHgXjp+2VLqk0RGqSS2/epSvxxUpcRkFc61jbOhZt2IdBzrjv2V9Yy7JXvDC4Zw43V4keT+fnXI/7+ddeN3y8LNJ9aBIYyCUZCSHIiUifDrwP/ABG/dD/I9a+mP+V6t/hvOyXL0V8cXF8mPGvf+NaX7Y/ZnS+q6E+h1i4TKfkfEoviRyP21oPl1f56nLXM/vH+w+r9H15dDq8xzCdUdSDiPUj9nyeG9cNL+/8AfSdJOpUedWT/AEvUJmkvfowtzyZBR+0leFjxJ4I0mnOoROaDyi4MVRlTiuZxR1CM9vbS29kSlWOdgvLEyPpIqZrVIdP3Sc4rbdRswwfPlJ8yLCtfKdOlJdNnz25KMKSjkxxKQZImCN3aav0ephvCYlUuE8knkrMZ+4uIY1Poz/7FHHzGMTwOWMf1HT/hWiFpmIPJ6sLjdZcZcQkMTnSzTMbqjABQc53RKcnmUI8uRdUJef52V+ti4K5jL0wbjy6D1YpusSuaY4l4PMST49W4eL1E6bJuQbZJ2oeq+ZR4L42enpyqTa6EHTLa46biIWXut2nmHTm2xvuZWYHW/EEpBwHxduCuDJg4hMy50mEzVZu3DGWFWsRUCUudwIVpBaYyzR7j1xWqmf8AtlD52zedanCvJvxL8/Ob27t2FHwKU9TxIow6zqdK62maosoYvsTwScbDMZBJw6Wc+X4tuSV24lu8YO2cuI9rEdIT3me2Bd3dvhXztrtl7uoI4NSNCe/McDdysG72yL43Yqc/TBCrvVYhH7Rpu7KHG58hfbI9UsSwaEjb3BRxIodqAbmPCxjiRxsRymn5p4BZXzgKsfNDTPmccGhCt3HnxLcDkKRDDIMSOIm2XOl6M9vavAyJObiYVl5Qak+6OTRiVUQTgiVe0CyO3zQ2R90Xucan1Hf6cFnfFFJBhgvqkBifBG4l6bVD9bqN7Y4TylkK4sOWn0csW3jVOgUeRu26k7jlviSHu9Oxxaan9PVbaIp4j/WLHykuYvM+6LWmpfSZ4a4xkifMuWMeIZG9QZ1OptyHGULrYeR5azXumWa2elD4zdcZ4zGvHDcTgLF1LpPkyObHm/O54yYm8JtDOpyntdhSNDdxjDc4K5jGTkhyS5q9JVl1NqBm/SRf5+rgMKTfvE1h0b5ytZMVm4kD2i2xjypTjWR6XzavqWhk+brB+nHTkDnWHUeMLznBtcKvMRSpPK5KHUB/F8OX+H3ZwxOBv+UJH31k45vF5+SNSc55CT7udxjDper0bz7i8yPnFMDw8PT/AEm8aH+Yxx3K9rW4TE978hiU+A2sc6f1KdTqm3P6VWc4pj93DA4aWtRyO+fGWrO1XbKUkwycE5cQdqfOsOlSyealdikT5DnjEvd1I50/UlXj7VRJccbeJIe307G3JphP1JFN1w3d1ThvzTgT1SwlanubqV+KEFx+YOZxPYY2pJyal0zbQ/rDNkcZqTyhddRzKNgY1TrSAtxW2q8fl2nPyxjzMsdO0oyo3WRY9267BOVfNcSl7zjJrmPoPrfxY7qpMSj8PP67UyL4dcD0oq3IyVUY00mYvwy/L7YZjnVY9dik41YW5onC8xt9q5JPuNvCa1jn8azljuOwW6VdJ0euTiSjxIseP6nh8I8Jpl11vDTrf76/uzH6/ofhqR60Ll0ep+WXmMvmEqpP56+e/q/ppdOc+n1IsJwds4vMZcJ+nw+RNfUPVa10X/Ev9zv850/x+iH+Z6UePPX6YWwX85Xb/TTDt4fLHOoSl9tVnL+3+dj9zjWvKP66S97j0jN23RZzfqiRPFeqMf1vVYdR45l8RQG87hcA8k/a3E1CHVzQl4usFScY8EvEed1+HVG6szLjNd2fT8HH6dOZr5UdK8Th9Tj7DGeNp5jGSY928zQ62DrFHnc1XlVqq4Hw+ISp1rR6x7cqKD28tLN9sbxJc7qTnVTp0q1bcVkYzhGJmMfEoH2m6diwIxzvlSKv2jmmR8W9s5c3kxrZaOeOER89u1j/AKMfNEnS7zzfnDTwUsvCnCuNtVodI2u1XA7VtwGRvLRyvd1YP21Cqxvzhyl0+nCvhnEqMpcEaTS/UptXjbkW+3g/V52y89SMrONHqSDncZoqpSZRONvEpB7TGznJqfSF7peopAdxGjmMn1NW/ivqisDjV9IekbspVNbEFJRMEvEmI4jxs+U1Zaz8Zc20cpJ+L9fuisTjU5tZPG0YgtnIEfMi2UY8yipLVYRGnm/SRR47o0uL8xXtgjHnTEeP9CigM/MSvsd0Y8yje740u4ikc1nbtrCG6hcWeqMvSFx50r1COV7cUl13cEfNS5i8qSjw6yfT3lTO1oIAF5Us8ZyQ4hLnTQAbw/IhwpuG0TzGC3KN90mzBq8C6PPaY+eSo/DzGPEUp1Pp9S73IuW7okLRO/aNZl7Zxo1k4ss8nw2btzxI9sZPs53VJ1lMlHdUo15SlN8V7gl4tPW8Swc6p0USykrhExJoE5BT08ki3nWEhHLm7urxh3eLHD4gkXWvKWVGunlkvPgZ/JF4nLmWJHOmXRXnNV2uF7pYslw/bc4F9MGnnVelACgKp5sEWpL5BcSk5Wk50u0Cqo4qv6jE85LgciSdZFzVvmW67e3nPChhnwxqtIZDDs8nDIvt4qR5QaYeRJOrEaMY5bW3dHDJl5QxKXFcanLp8e2siXh+R5Sn9epF+2p9PrMu2OJCEnDtTJGJxOQZicVzk1I3U6nj3Bw3UQ+U8H/9upHSfh7Flm1CfCtG4xwyiWkeNrnMdPsqmN/NjbLzYvk5Oo/eBpTqcBS0cYibnFHNPMYcrZLGn9Kk53VXbk2vwXcZPKc/iPJcTSdI24+SNVYA5jEOdr6oR5lkdJE2Ne2SF4vddh+i+k9PTkVo9WftO5TcRusLmTNzGKnr53FRxpkBvqKoEVk1EKtlybba3FXG6jBs1Lo5blTIMUpEjJRlGXgkmZud1hQ6MDLuzKqVKGLWNvtF5gZ3AvOh1h5PXlLpVKJEvD8T9scSM6rPZ+jTfNZ7TJtslgingk8Q8SzKtN6stuXDXq4dxwzOH2wwmp9KV5fG67fT4la5rxOXqniRpurjObe1Et4wbfc1X/D90UXJqDb+j6/4cm/RLMvs3t31+tEny0mNcs60fpPo67pndyRvdteLX3z/AIvBjxrcJVnXX45ZOXhnZaTra1x1ecdcB+9H7y9D6Hp7+s3KVvT6Q9/Ur4PEfmTjWw88/wAYf3Zj00+u6e2MepIh1o3V9V46kDzuCpBw5868uvXNfvV+8XW+u6n4vXlgK6fTj6OmPiJ8/MuXXCb9Mae7RhxQcKXgSWG/JGTiS53VVGqR6ltR/wCVZFhiu48y8MDAlutXp9bfSNFtyeb9M8uLBCc+ARNbHTqJigoKpQArJ9uE9U41JdfKdV+1Yx2O4UG2W5tsw9R/Mh2y8Uica21z/LzcgjXurKU8erqRftrWJt0WZLsJUhx/FMPBjbzdaboO1DgpYt8JybvNGSXMorE41qRm1t9JprP2UtsLDGJSicR42/KaPVnig7uTa8V7yb4idxP3CxDUGXMQz2mMbfMaPnzCHPIuqfTn6slFqrlL1RR4HDKPtg3HOkG+m83mZtjLaP6xjAOIJ3QiZcknVJy4rnwFZzeHjceqMvTBuOozMm0uVekWIxk2C+yMnJLndjzqsUbR3bgylDbg2nBZiB6ZlrmtMFPD5Kb4rBtk3UfISSx9TITA6XqdQhzbGSFAHet0BwST08QmW86HU6tY5ZbmlDnEpMj0xXEp+2VVzpjplrKlRJMijbJBix5iLiRyu2TRo7Jzpr3Sy00XRG3LYYkpUp+JBtAdOyr1fDyVYtUnNLiUDuZVJo1KPWRYrukWm4O6qisvDKOITfSdstPs9ygloudvtln/AElLmYlaugHUiuVyLW6njEt+KZJ2z9sO1M6odU27nFWu6+3xK/P8MnmeE5vSvVAyJxGq3O6PENp6kH08Si7lxqe1v8R5u2I7q2nqv3dSJ7+NqhxqR2LzISOBgguDDOJztx2GNqMrTV/v5u+RyGW5YZBhlwxwaRkBziiucHJXl+TzMUeNDpHhMWUGWzMY15azE4iYeNKCJTt9jWznJzs/NtC093UjZwasf+DtDxxXhQzEMBY2mk6oMcuObHjzujLxnJP5uJzrVHeJLAbbjmO4k3HHMIyckOd12l6k2I9Rn6WjndF5/wCST6R5/EfNxNN+HQbTgAiYGK4iHIKXCPq3DeHQ6fOP9gFvhOC6/wCXpyD50xLcY9LefTe5qWeYC4lLm+KvTIhOpura3fu+98B+a/8Ap6aaSIRPG1vzRcmm3kJJUpc7uMOh1DatZHErOPFsTgcEoHLUnSz6u6w+5KSj3AEg8SmFEpemJtS00pnXndxw+2W47QfzROB4emZupNazoRYqLJbvdKmUw7WUkxvPTKu2IxkZ0I1GjgBpc49zfPDUpPdOOTWTzgwm04vah2m05dr/AOn7oNvGj7R+s4xyEku6PlX8lYk8zETjQ6fnm7pstKLDac7RxD3Qbb0OjL9RHNN94XYuJINkuNvaFmshFUjAN1GLQIc3fMYi3GTmVscGntdC2SNhbJMFK1ixcMo+JvaxazWuT+i+iIZaZ1R+WB+Xp3n9ZOW3NaP03050x8sq3SqrrgD2xLxHx99bEf8A8a6cPHJzXjnn/FdGBrI/110D/EH/ABEPo1+n+l2z+pb3yW4dD44xLqea8edezGnJfv8Afv10voIvTht6n1TW3ptsYC1v6lcH8PLrwT9q/tLq/UdSXW603qdSV7pP64A9sfiJqH1HXlKTKaylJWUpNsl5kry61pS/v+eohOWostOupM9DT3afa7uD3FXW05rhlEcnGzPJq3TmeGj5vkOUfgH1uZRsNa8W/wDagzjIV8A2Q9xd6PTltdt4fSiKUWBJwpmUZcRLiZNfMjqbvTlt7aawAHx3EA+3qjHyYdMy39sXF5kItmT8N4ZeR4hTE1pQlvwFRq8Wbh42rmMFySe6Uria2/p5cHLQBVXue2o8RFLjH2SM86g2ehLAYx4LBJZ3fMYzc3zus1WWXty/cq93tY+GSFHEJ0utVkypi5M3abhw58Rk4ZvplxrZ6MhMBXFJR+WRM8C4kZZIPGtzllboywZu824u+VfFpUpPEgrU+r1NssVUsz3CRhu7SczkJPbKBllUsGpS6rfapnuk00mF+JSKIyPTHDlNXhEDjGV3N/aUpSfVh2zm5lBK41I8YB8q+pkFqFVLwyDCGIlPOjvrtvIWW+0Kkr4A7ZS5nCq1rxmj+H5OFL4yRlH3SgJUPfBF41WJjlHkTud0c7h90ox88bLDjVpKJ/JKzV0xMdvkDBD3QbcmifUVX57xGLbuDwuFBsm42tGdTOq3QBI8F7QSz77XMoe7qDIxWh+Gx7i5SwSDmYdxEjxZ64R4Mjoqi/SNrfLQdpgjybTkicxvumWPjVJSr5+DbStd0Q+X3ROAsc6kdQ5ijfcbWtw53EvA8k/CMTU+nGv4ro4o7skT8sJOSPO/nDpCkO1LqnMaWh5SMvA5SfhGJqnU6gGUprFVhyAcguSJndd6l1ZnD3bsY5k/NcbrOeOnI++owl+ZN1OVQ2uGQ+NyVOfO7Jh0I8FlLvy8g+Xi043f+3pyD51Tqy8nJdK0VLE7eSMnEnndSal1cZ+9dxm+NkoHyY2H2k6PTldLz96e6OJL4l1DiT6QRNRU6buLcR4SQleP+JH44NhziTraZVn5y3TVYVeGQYm8EaTOtCc9hv4iHfldpxvJctDTLmcXHGrQ7uSonEataO3dDyBTHpC7jLpiqk5buMQM3m5BiVLkgeZczLrS9MI9vBQQxwGYwr3Vdxj7oubrRZU1bzcWxbLSnzIBYy4I3HUXuK8YrbZhzFi8kbtjLnqLKODTIKeatBY3dxbSR5i+Zmal6SNmdZ0eMBg4itU91xedj6ovMsx0OlO8VkqKBinMdp8KXGHtbHT9HpPVVi1EsZmd3zGP5sorxFwa1JtW6ZDoynOoUPEpV2keQr5umMfa3euW6HSjEoPurzJ+ZffSwgRCMaD4+/l+6+Xzp4t66cPH8XhllaoOn6f9/wB+P11DqdWMYynOUYwiMpSk1GMTlXwa8Z/xD/xDfqiX030iw+nyT6l7Zdf+Er09L/V869GXL/4hf4l3v+l+hn23t6n1EeX5h0nweGf9NeUyf+7/APN/POpb/wDt/wDGsHTCxeNSk8/3xpuo3qUpaiE9Jeiy0u7Wdl7n+IH/AC+K4BzR5p5h5W48aLHf6ixqolWvMf8Aq90Y+mCU61fpnfJvg6hEPixWR/FZY+PFa2YSuI0ejc/DcmLH/laGjznXzHVelOl1coouG7olGWN4vhqmT6ZHbq0c/ojiQhIm0kjmJNoY87qlgdaP1csSk5em9NLzbKRB3HEsPHAg1ZetofOeescudlRtfLIak8tHGna9OQ6PUvP/APpHJ2tnDI9Mj0xq9I9W7kWQzvbcnpZXygds5czjTHi9aDPvlFyHTnNPEmFbSX8NNJ5Au9cmRpS3EyI+cdPeP3S9vxtxqjNbA1gKoCquq4KOaPYeqOXOk300YzhG24nEVwyiZ3cbVC01qfTOWJgizI1hAjuAfFWl801q3SLxwJ0qrG3dFkbfjanb8W60GwwGNcHIxt2+Rh5+55mKNaSPVZOyJUhiSqmN+qBA4Ze6JxFsk+NTJsnpRtCfUjFrCWSko+Gyx8W1WhfYSAOyHaYjU5sZQr8tm753ZvxpMbUIhmP3VJJuttdz8uSftkMTDp9/gzYeKAk4s5iMiyJneZodQ6kn55eiX/8AuyST+uBPA8GnMNH8b/MkQl/OR6n7YrVsMHa+Um2uL3rlfBucPt6UgrnTdXqnGFR5UNq1KUnmMVxKXq3VtK1q/WdVj0pOJf8ADVJFj3nTpPIjaeUFvT9OO0aVd6K5VMEleZbe34rx50e9L1tWLV2spJUmR4utrE48DA57ZOj9R1L93daxXLuj2yV4khiTwFVdanOVRU9v49f/AMURP1skknlNKcL/AARl/wC0Q/SN0HxzekH6PU8uEsq3tOEHms5lzOLjSdbq7VX7EgLWvSbT1SD0xOY+rJoSe8+/U2X5rZvH/mOB8Dofs83bV5bCsbTPbH4LLvn76NltdAVF5MwiU0he4k4eoDe70hcS00Y9UhR7H01ZV5IjyQW2D6luOtb6eWODMOjKvFzk4rxETcHhvVYR3ySWT8Xp9P8ATf6pnxOwR8eK0ld7v0dpXF23GzxkuMT0yO7nQOp8/dtasfVO/Fpl4hIa51L6Se6MGWdx1L/Q6jBP+qhflzq/0nSOp1ElkjCM68MlS35MGOLzWtRmnh9I9TPBTt5GY+qNGYdOXL5UHGuU6aVgr4Pg+NLu0xrrwxkeGWWzLqP7U/aHS+m6Muv15kOnAzJ+fBE90nitWgX/AFNfPX+IP7wdf6r6vqR6s+zoznDpwjiEQ81+Z+dbZi/78/vz1fr5bDd0/pYtw6V5k/n6qeqX24PGupvU/v8A21MdC86mjjpR0t/76x8/y1BkpaVdLrNTQXrL0roaE//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1033" name="AutoShape 9" descr="data:image/jpeg;base64,/9j/4AAQSkZJRgABAQAAAQABAAD/2wCEAAkGBxQTEhUTExQWFhUXFxUWFhcVGBgYGBgYGBgYGBgYGhgYHCggGRolHRQXITEhJikrLi4uFx82PTMsOCguLisBCgoKDg0OGhAQFywcHyQsLCwsLCwsLCwsLCwsLCwsLCwsLCwsLCwsLCwsLCwsLCwsLCwsLCwrLCwsLCwsLCwsLP/AABEIALwBDAMBIgACEQEDEQH/xAAcAAADAAIDAQAAAAAAAAAAAAABAgMABAUGBwj/xAA/EAEAAgEDAwMCAwYEBQMDBQABAhEhABIxAyJBMkJRBGETUnEFBmKBkfAHFKGxI3KCwdEzouFDY/Ekc4OSsv/EABkBAQEBAQEBAAAAAAAAAAAAAAEAAgQDBf/EAB8RAQEAAgICAwEAAAAAAAAAAAABAhEhMQNBEmFxUf/aAAwDAQACEQMRAD8A7FGJyZcOHnyJJx8sZ8CMedGXU8RLaK5AHJ9weYx9S2canHqsr2OHmTXzkDhleH29KVOb1SENpRVdzmSFyaVlyC4lLndVYdfNjpHpdPa/mJecHd4PinkOOnIzzrZmn63dZ23nMt3tt5m+mR286nzccZsdxgMWSicXw9MzxJ03RWNi5tRaWW3tlu8M4lE30xEkZNPQt2p04/NLVNiDGTxXtiuGB3bgXnQ+onVOWd4MbpZpJV23wSfT00JaadcB3UuboEpZvIVhfVMpNU6XTM3bK9rYKV7WJyB7DmPdJU0gv0+e6TbS57SNtS5zHNRnLlaY0OqdRpzdXUrM394nzgen8VN0vU7HcW+WsrRW48SYmGThi4FNV6fT8tXQDlA+xylOPd1I4aDTEePTvMvu1JssKksuGXiUuApjoHVI3GWK4W+PI+b8J6upFE1kJbcZyhAAVYl7Q4lKJwekjd5NH8BQZIJ3R2tkHwxk8v8AG+ouIagaPSZIyxnEUtsCt9YUPb6Qy2mtgkVfxa34ay7vOGmfmLjU+l1MU4TbFI/PMdp5KzCPKMh40701bf5B9rcPDI5H0mTOtTgbQnCu72+4p4PLEzQezmUaXjW19/53h4OV4Uj59O1+dZ1OqBa1w4cZyI85fT5k3HWmQVBOxQhGs3e4jL/eMOIuJfGi8Lsd+7BZB4c2nxfO2vd6upHBxqr0+AsT0sauLEwAcocHG1znTTTm/vd1h8i/f3vm4nOlhbhCsFBV24xzEXiH5rt1dFy37O+qOoXjcNSDj9YvmD4f11vEa11+KwSca3H6VKN5ivAffBCWPOud+n+pJxjKLcZFn/j9f/Gunx5bmnjnjq7UHXVv8RP3Rj+0Pp6iB9R0t0uhN4vz05fwyoPth12actCMtekYfKvW6MoSlCcWE4yYzjLEoyORP+/31KRr2v8AxX/cp+og/W/Txvrwj/xYH/1YByf/AHInHyY+NeL4aThLNekvBRkaytUrQrxqRNKmnY6CakWtBjp46Cakjt0NurppJakimhs1cNTmamkExqOtiX9/1rUyGovoOUKtrGCQnFFWwOaKHpnipLqsn48Lmx4KlniSGGfG1KyaVlf2jji8nP67abDnqDTxpujHakS6uo0DSFkK4UMxjwRseNfK6dFU6ZQR4A7ecB/rw/r1IuhKO7tjyMchZBiLCJH3INxhxsXdnSQ/4hUWo/mi8+eyT/U6r94mtnpxooDG3BYVJuKVmpUyicshGjT2B+mMUWIqo53Ve4k4WsnUcbXacaaR8BxEoGiF3Gjmr7ow9U8xcaWcVzHnj/mze08MsXH29OVmrdJGNxSpW3bG7wyvmNpTJySKOdMFU6P2yqcUq+qIeFKuPiJcXUb2JGNO4WG1QjdqkvbFb2zc3cDxpidO2IPzZUYMnAxONzT+H4llrdq50Skbd2VXK3lXgbKXiEgrVOUEehzba7RePvGMY+2KlxhzY26t+J48vAe5W7PHJ6uISK1GHUq4ctXnAxcMpeQWiXuZUmHVWHPz8yrPjanH2YGItSdakASg3uKZU4zEYych5Iqc8svs6pLrADzdAcMnxEPD/DxFLdT6vX+MraC18E2T7Q4lP9Nup7NiyW8VKyqL52mQ4JR5lZJ00HhHO6SPqcNEWTmV+GTzPxIxzqn1MRJEsjhEbR8beQX2mdwLQ6LP5LV4sbrDfhoak8RKS3SwjTlPNOaow/fF0vMyvGqyInRk3Unuy+M+GTWN10SeIIOq9Wg3KADlvhw35qXEvMmkq9J9TDHkbqJiTuD0seJY5jxtytms6VvdL1C4uyCHdl9TXM3mLRqn8QZnTIxeIOVT84YZH5OCiTerfT/UfhLJexzPPCYZ39sbn3YTUOtLbbXwIF/cA8tZI8yjd6wyn3cBT4/pJB542qFurq7i1t2AdC864z9mfUkE6bVP/p5wLnYLzFyxXLk8a5UNdWGW48cpqnjLXiP+Kv7n/wCW6j9Z0T/gdWf/ABIn/wBLqyeT4hN/o/rj2w0v1f0kOr05dLqRJwmMZxSxEzetxmPlZNIn9/6a7L++v7rT/Z/X/Dbl0p29Cb7onsl8Tjx9yn511zbrbRNYGmkaytOgUjoS1QNKmpErQTTaX5/vxqRK0stUrjU5n/fQ0kn9/wB/ppK08zSylqT6BKMqbUuxoL8kn0iik/zWHOgw/ExI7EiVSMt2THMIrmMOSV7qvROmybn8rTVWNLLwy4Je3ptJl0SVctUKslBi4kryDgm+qTUjGvlOi1Xoz8Syn6BIutwcZcPt6ci/OqLu4xy3wJJqRb6RcSk5ZUxxqEukrnCOBPIZJxPshLpmKqTxrY6fWKVsrcy3VhidzJ4WJiU+NqMdKWiXj7VUjjNVIPF4YHDUnSdTqNrFSKu+SliYZXwudvUn6Y4kW6RNxeSFNlNp5fkK5PV1I0624nivgrDVRwBw1G+3jZzaaQaECJVAA8mKeV87c1I9U7JcaJLLHP6ypSjIhiU4nt42pJzqHSlxEe3mEht4cDLlC66jmUbDjV4RCjitoUOHmJHz94x5kKS1oGnDH5UuQ85CrX3YalLzF7eNTl177StxcUTEcWCGUqkgZnFt0I9Zle3Fe6NOQxsXEpc1L0xLjl1kultpgeBqK0jdZ5FtlGXMsx4dXKU6cNqpd2snCrEzJeJSif8ASQwZNOy+K4vF0Fc38Z59UxrxpOnK/T9iwDHMQjw+WMOI5Jc6eOPmnIjm15t+Xibw3E0gPposHa/Yi88F7K/hLYx42tOTT9eeQLtybX/UX4/P5O0zqfV7uwM9pdURtuOORXMYc2N4dZ0ELG2XlsGVOJXxz/0wlZoRugVzTKiLRgvJGEfEfJHlzek60s7jLgqPurOFxuMsZemOY86XrPxV194lSfNZiSePduPh03R/quGyrTxRgz7TEJZdVJYZBsbLEsKWyvIKX+aUhONGcyNWXuaKMsjO08fePiDY6l1ers4yStbaBWmcmsRWhlySrby6tDomd3cvbLccnmO3wfMD7SdEKZDd3Spu2rxEuufDfM+dxUcOua/Zn1jLslmcTK43R4J14cZjyOuJJVzlyjZeMSV4s4k8BSZ0xFjUhqUeHNHFic08PukVLXphl8azlNuxBpjnUPovqTqRswmJR5YyORf7w62L11S7eFmnFfvP+w+l9b9PPodXiRcZe7pzPTOP3H/TGvnL9sfsvq/S9afQ68dvUglh6ZRfTOL5jLP+3jX1DHXTf8Sf3O/z3SOp0q/zXSHZePxIcvSk/DyPh/XWpVHgWi6PU6aKIiSREqQjtlFPkSn9NB/769EwdKazQl/f9/y1JiaCf3/pppaEtSS+dLPTukdGjtKX9/01NjqsjU9urRe+79va3/DZa7T0oeqcT28MEW608L5cI2cO1CltxJBzLiUWomNIdKyn7Unim4kQz9w5mWOn6fU8I7rojGmSmTbeHHdF9Mcx5NfKdKu8DOKoozXmg5f4Y5lONnjWbGTvT8vaU3tzB+JTiXKMeAuLbpYdPJKVLWCMnbtfyv3SzqObuJV62hwfejBVq2BHmO5zGHJI7mtTKsJYsfAiS48kh/1JuXMa0sDgSo9tAV/FE28kV7oQ5uyWMaUhSXwqhioyX54pT1cdOWDVpSAVccq49TWfJukU+WZih07Sk4iN/rivHCScWck3tg3HWv0pM8Saic1cfxCTQnnp9OT/ANTISwck7738flkVfjvD/XpmItLzp+tnuGmNtya/hnufA4jKXtaY612OlmOCviuKs8CeHGI8QkZ50I9TdkcZzdW3TnxnEp+JYjpOnLcXVDYkh/RJHIcDHmXbJa1SZWc1lbqysK1hTiRxEpy6tpMiRfGxUyUDJ8nJGTzHncC4dUnPdgbM75POMUeGfhl6YVfOpy77MEM833HC3yQ8Sl6plJjRhLakOKxGy8RLY0YlKJ7eGNSbTR7SsAibcYvm6pwsvOXEnlacDqf1FuI85zIKMVScPwx4jiTnSyb4aq+7njC28gYlP3Re3jRjLwYrtqrprBXPGSPM45dJN0pCeTldz3DVTZP9CUvJtY/Op9SaWR/SSikcVmJy8D0zKVJ1HqSb3Qce9Kk9pzB90onu42WZTWzAKAwV4yZyV5RGzzMaxWhG6cP1tyskVQpt4khy8bXGTSk6dn9HPHw+cHB6px/TQgtkTjAVWE7iMfCmWJwFjnViJVcebHgckiT88knLmJpQPSr5uzJS2DVeFDg4I2NppZ9fG0rcVgWg/NfO2skuZnaanHqqsPebRo7S8xo+7mMPErJOnh06Lj3OXmmWbXdxa3UuIysNPYU+nZdKROPc4jIqiUeSJHwhbAOCxb12DpdUkEotxcj8jrrzP4p/qALhfMYr49W8PDrY/Z31H4cqkuyTlcbZrS/ERcMTEX9denjz1wxljuOcvS3To6S9dTxeX/4t/uYJL6/6eLur/wDUwiclf+sH5iu75P015J8/f/xr6teKcj48fz14L/iT+5v+R6x1OkP+V6r2f/am89Nfh5j/ADPjWoXTNY6P/wAf66Ia0iOhJ0ZnH8tLqRZ6WRp01NP++pJL/t/tpNUk6hJ1NPfPxc7Qtq8O02y4lbmMV8vdvsKHVo9Lz6p8cVuFxCvaKYh7JHct6nHp85btbXL4VXl4Jy4jhNU3jxXGdw1EcVKvHhDM8S18l07bEeoNJlbTIN8SX4+JScRQTnTRhTuabsVsIkmn7kZNE/dJ2yKNRIbVc/E7CTZ5fDKJzHjajya2J9SqMLmVXwBTJl8HmfMouLrTGVOtMCpF27aq2SY2pwpgY8BUtL0iQm9tLYrkiBtksvchUZz90aY8LpejHa559IpwckA8UZIczi51XqmAzd9u1GQxLEeFiN3wRUy6UbqB5aqzJdV4Qy4a2GZxy8abpq0pWfTZKpRPnibE8+kh8ppfp2+cSKEi+kcm34G7jL1SGRpup2g1fpAiFy9xGEfk9UY8Gb+NOwHVSHfgA7uXgwnla493Ui140Q3cnbgIUN0XGz3IZjAxt9SushBe+WeZR2uIjndGT58/ieMxNBdj/C7TyBbZEDMYycwOd9jh0eyfft+PMhHj9F5oWp+S4h51Hq9PcVkMVRnGYAc1yxhzLJJrTzN3P8qrxdN8brLHjpyKOdA6h7k4v4sm+PISTn1byuNVQdPq39mKXtcYyMVxVZjJxHujyaWt3BUa4LGcV4DmMVzH3LZgdLLoyltkmSqi+c33R4JKYjx05FvOtiPWEtSstrXLSrzG3EpckjHOhG2iYPiqrxmNHBWUOIIjd6jGzjEFURY5k+F9MJSvv53WFDqnLnhoqRWXHdHxfDDw1J51SXDdVlluqsYkvj7SlwUVrSAgVXjBW2uW4m32llkeYyzJprSR6rJQcZWfFt5YvF36puItUZ0vTuTtl6Kxuvviod3kM1I5niTRrZlC/t+oNMcNnChhjwFPOrtIz6VBt8XRkKlySOdsnD7mW2XC6fpz3GP+plV7jCNY3HD7Y4lnQM/bm2274e74pzLmUao0eobbkFGCRV0BY7fLE9vujl1I20jngyt3R4lO+a4JPMhErUurPmMTjErNwCVTE9TXsPFSXR/EZPY4v1GXB7VxJPzuNthbo9GBEAKj7QvHmjz94+ZijxpDk/2X9UldKTbXZJbZVzFfMj54T9HXIprrnULx9zMfCZjt+Z+YnpiWa5j9nfWfiRz6yt1elHicf4ZZ/omujx5+nnnj7bda1f2n+zun9R0Z9HrG7pzjtkf6ifCNI+K1tXo69Xm+a/3u/d/qfQ/US6E+4ol051R1em+7/nHEj5r51xA6+j/3z/djp/X/AE70pVHqRuXRn+SdefO14Tya+dvrvo59Hqz6XVjt6nTWM4/EgHHzFER8ia3Kmu/Gk0650NaRdTn/AH/TVJupS51JPqGo/hXnV3U4yrxqae9dKbJow3UnCjE4+JSB49OynLqsY7Wz9Xm8cyt5893M48GNTYJk+CKROYmYxD8xaxj5yLp+nJlmK7Wu4crVmxcWZqbiOYl6+S6NLx6jxHnB9o+QryhmMDKerjR+n6e3BeU2pS7uSlw1bKD6YlxL1LpRI0RqsVlA3P8AWMZPC9zI24HVpZuPN0cebuJXBO+I8dOWXnSlkxXmhKxQ8U+B5i+pVNZ0YZRpl23tDPO3aOAu2MeISsk50nSnyL3FytaEX134FslN9MjB3GmnJWo+qvcURJPE4+N1ejncEmjSB6vUqtvdOrCLW6N57nERfe8SwYdN0m+5zeOGJS1srmMWXt9W/MqE0ekFeW+WVW1hZfccSOIO1L0vVlsbozbK7qN9r1JLki+iUvVLCY1faVepSebccCy4X4M8vphLi70Eu7zzjIAtP3LcSfVuLMaDClOXh3HNYRDGMDAwG2TnU+p19rXuylucFMpSfg7ZT8x9OpC9VO2WZcHFzrDZxuMEj0xQk86L03mSWWltEaxJZObfTOf3GOkehyvqMWl1j0bPy/wczi7pONPHr+PI+nEkSPNvO0fVxscWmn9R2WM/c2yLzjtYnni4/pJdSkbXe3WVMNJhmvmQdspcV6cmn21b5rNW0fw+XDj3dSN3waM5197QCNKsSwDiSGT2kbvOqpSUiJ3cFjhefbXMr8nqmU4rQOmrUuL7YtSzE9xxKcTx6SNcprX6ENqbq+YbVSK+IScuLYzcyN0SqNbaH3OA2n84kTm/dGJ9yWdHpD1slrVZJDdY5tyle7mcXaZNZ0ZMsJSUMTLdXEryVmMfJ6smshG+eRwRcc2SF881LiKbTWdYoJHgDyXGTZH5Lcx926zF6QZKyfZw+DNkuLOYycBcedT6bv4xDFVZuG9oHMYLaHqk2NGhDvzIxjbGuc+44u/bxCRbl1RQzeMtuDLlvkjJKZckjHOmckpHa1naoFViXJH4DzH2xRFzovcPiLmx23bzF5iMr73O4Qw6PUjZ3HbxtkVY+JROBfYZupOkhJLFzyMq7gwsngSiM3iNRTLqSkfij4qqEXBXIL7eSWWjSdLry3k+nSxZWriVYlH45q30xkFcul6kd5fpiEqWxl4lfmMVxL3Tw6r0zxTjFIYT2sTCg5iYIpJzplDnPpuuTiSjdffkTCPwjq5rr/0/1jCe4vYj+J5sMMj823zL3FVxrn4v/wCfnXThl8o8cpqsddG/xP8A3P8A830z6joRH6npFV56vT5Yf85zF+1edd4vQutesZfKteTzf248VpH/AONem/4sfud+FKX1308f+FNv6iJx05r/AOqBxGXu8Dn515nMr+/7+2tSpPST08tKP+mlIugaPU86jLU09+9f/Ini4WLx8wgvj1bjNDWmh2te1/oN1xxSnHEJfroMwb8OVcVfaq+BxGTzwmqbbskFcbU58O4+PDD9JOvkulS936ZbeW8Pd4OCU/DVc6pB9r9zI5OKlEyPiUeeJONQ6MtuF4tFeQxJXhnHiTxtRM6MjePMYnnNv/fZWH3dSL9tMCvU6jL0tUrvaaTDXiWO2T6Y4TOq/TpVBtq7JW0uJb3mX8Tz1I0mDS9N+1I0hTTEvbXliZI8bHPGoylxIuj1MVVie6EvNC1PmUVicadhtSm8n6SwSraflMSlE5iY20tpp44BMeed3irZeaMMvdBqOTU4PBisBtzzmMQ/R3Qh7ix0sZLiOBvui3nmumuFMsZ8RzEzqAbkSEecApuI4six5ZA3GHMo+rjVodGii7UVxKVxMN8LEyPpI9uXWfgjHaYKK245bix8m57o+5dxxqZ1FuON2Bqs57UOLXMT0wnd3qKh1PBzRxaA8Ic7XmJ6pm44NBgiMcvDVXIM0eLPVA9J3RdCMPJnC4avc5SXJueJ87hDDovUtqIXgcYjbwx+V46fiRbptRpdf8uVBKaKXEt3MR5JOVJRMaXpdLa/KgWFct7SPtiuYxOE7udCEdnGYyVVc71pkv8AElMuOnMxzq3WzjDziVhTh3eSK0MeWQOrvtMmDjm8lUZu7HgbPVxCWDnWdF5JVurLkEk+PMYryerfd4dHo/lec2vKmHccbjAhiHbLQ+ofB6zJfgcSlN/KuJS5lhNN0FOtKvlleCi5PwnA/J6YNS1nThfdPnucrtLxL/xKfN5jQ6To1lb3XUtxaV7GJ4OdnkSTqvUdreb58LjDL4ZRMMuGLjJqSf1FQV9r6hHloticnBKJniT51QPMvu0t1RSyeJIUSl6QRM6yB9zx5sD7eUp59XUH7anv2VHPxEKZWG46de5iZicbbHjV0TS6m3DgBy3/ADzzw1Xq6kcmkl0WXquNJtOWwxujxJCqhwRc2mmOmvc88xItkPJKMnl5TqPi4mnJUN/wlBV+Y7T4csY8vcOlD0+rZnCcg8NVZJ+2d7zHBnSpbfjBVeo8Uc1m4x5kWOh1Okvdy+AeXms43YuLxBxox6sa3EjbV2dpUvN8xGQ5csxMXqiVHh/TMa8cU8KZRe2JY6b9kfW7Ug/+mpsc7SUvbG8/hy9sn3WcVrVkX6vTYbUrK4JHgXjp+2VLqk0RGqSS2/epSvxxUpcRkFc61jbOhZt2IdBzrjv2V9Yy7JXvDC4Zw43V4keT+fnXI/7+ddeN3y8LNJ9aBIYyCUZCSHIiUifDrwP/ABG/dD/I9a+mP+V6t/hvOyXL0V8cXF8mPGvf+NaX7Y/ZnS+q6E+h1i4TKfkfEoviRyP21oPl1f56nLXM/vH+w+r9H15dDq8xzCdUdSDiPUj9nyeG9cNL+/8AfSdJOpUedWT/AEvUJmkvfowtzyZBR+0leFjxJ4I0mnOoROaDyi4MVRlTiuZxR1CM9vbS29kSlWOdgvLEyPpIqZrVIdP3Sc4rbdRswwfPlJ8yLCtfKdOlJdNnz25KMKSjkxxKQZImCN3aav0ephvCYlUuE8knkrMZ+4uIY1Poz/7FHHzGMTwOWMf1HT/hWiFpmIPJ6sLjdZcZcQkMTnSzTMbqjABQc53RKcnmUI8uRdUJef52V+ti4K5jL0wbjy6D1YpusSuaY4l4PMST49W4eL1E6bJuQbZJ2oeq+ZR4L42enpyqTa6EHTLa46biIWXut2nmHTm2xvuZWYHW/EEpBwHxduCuDJg4hMy50mEzVZu3DGWFWsRUCUudwIVpBaYyzR7j1xWqmf8AtlD52zedanCvJvxL8/Ob27t2FHwKU9TxIow6zqdK62maosoYvsTwScbDMZBJw6Wc+X4tuSV24lu8YO2cuI9rEdIT3me2Bd3dvhXztrtl7uoI4NSNCe/McDdysG72yL43Yqc/TBCrvVYhH7Rpu7KHG58hfbI9UsSwaEjb3BRxIodqAbmPCxjiRxsRymn5p4BZXzgKsfNDTPmccGhCt3HnxLcDkKRDDIMSOIm2XOl6M9vavAyJObiYVl5Qak+6OTRiVUQTgiVe0CyO3zQ2R90Xucan1Hf6cFnfFFJBhgvqkBifBG4l6bVD9bqN7Y4TylkK4sOWn0csW3jVOgUeRu26k7jlviSHu9Oxxaan9PVbaIp4j/WLHykuYvM+6LWmpfSZ4a4xkifMuWMeIZG9QZ1OptyHGULrYeR5azXumWa2elD4zdcZ4zGvHDcTgLF1LpPkyObHm/O54yYm8JtDOpyntdhSNDdxjDc4K5jGTkhyS5q9JVl1NqBm/SRf5+rgMKTfvE1h0b5ytZMVm4kD2i2xjypTjWR6XzavqWhk+brB+nHTkDnWHUeMLznBtcKvMRSpPK5KHUB/F8OX+H3ZwxOBv+UJH31k45vF5+SNSc55CT7udxjDper0bz7i8yPnFMDw8PT/AEm8aH+Yxx3K9rW4TE978hiU+A2sc6f1KdTqm3P6VWc4pj93DA4aWtRyO+fGWrO1XbKUkwycE5cQdqfOsOlSyealdikT5DnjEvd1I50/UlXj7VRJccbeJIe307G3JphP1JFN1w3d1ThvzTgT1SwlanubqV+KEFx+YOZxPYY2pJyal0zbQ/rDNkcZqTyhddRzKNgY1TrSAtxW2q8fl2nPyxjzMsdO0oyo3WRY9267BOVfNcSl7zjJrmPoPrfxY7qpMSj8PP67UyL4dcD0oq3IyVUY00mYvwy/L7YZjnVY9dik41YW5onC8xt9q5JPuNvCa1jn8azljuOwW6VdJ0euTiSjxIseP6nh8I8Jpl11vDTrf76/uzH6/ofhqR60Ll0ep+WXmMvmEqpP56+e/q/ppdOc+n1IsJwds4vMZcJ+nw+RNfUPVa10X/Ev9zv850/x+iH+Z6UePPX6YWwX85Xb/TTDt4fLHOoSl9tVnL+3+dj9zjWvKP66S97j0jN23RZzfqiRPFeqMf1vVYdR45l8RQG87hcA8k/a3E1CHVzQl4usFScY8EvEed1+HVG6szLjNd2fT8HH6dOZr5UdK8Th9Tj7DGeNp5jGSY928zQ62DrFHnc1XlVqq4Hw+ISp1rR6x7cqKD28tLN9sbxJc7qTnVTp0q1bcVkYzhGJmMfEoH2m6diwIxzvlSKv2jmmR8W9s5c3kxrZaOeOER89u1j/AKMfNEnS7zzfnDTwUsvCnCuNtVodI2u1XA7VtwGRvLRyvd1YP21Cqxvzhyl0+nCvhnEqMpcEaTS/UptXjbkW+3g/V52y89SMrONHqSDncZoqpSZRONvEpB7TGznJqfSF7peopAdxGjmMn1NW/ivqisDjV9IekbspVNbEFJRMEvEmI4jxs+U1Zaz8Zc20cpJ+L9fuisTjU5tZPG0YgtnIEfMi2UY8yipLVYRGnm/SRR47o0uL8xXtgjHnTEeP9CigM/MSvsd0Y8yje740u4ikc1nbtrCG6hcWeqMvSFx50r1COV7cUl13cEfNS5i8qSjw6yfT3lTO1oIAF5Us8ZyQ4hLnTQAbw/IhwpuG0TzGC3KN90mzBq8C6PPaY+eSo/DzGPEUp1Pp9S73IuW7okLRO/aNZl7Zxo1k4ss8nw2btzxI9sZPs53VJ1lMlHdUo15SlN8V7gl4tPW8Swc6p0USykrhExJoE5BT08ki3nWEhHLm7urxh3eLHD4gkXWvKWVGunlkvPgZ/JF4nLmWJHOmXRXnNV2uF7pYslw/bc4F9MGnnVelACgKp5sEWpL5BcSk5Wk50u0Cqo4qv6jE85LgciSdZFzVvmW67e3nPChhnwxqtIZDDs8nDIvt4qR5QaYeRJOrEaMY5bW3dHDJl5QxKXFcanLp8e2siXh+R5Sn9epF+2p9PrMu2OJCEnDtTJGJxOQZicVzk1I3U6nj3Bw3UQ+U8H/9upHSfh7Flm1CfCtG4xwyiWkeNrnMdPsqmN/NjbLzYvk5Oo/eBpTqcBS0cYibnFHNPMYcrZLGn9Kk53VXbk2vwXcZPKc/iPJcTSdI24+SNVYA5jEOdr6oR5lkdJE2Ne2SF4vddh+i+k9PTkVo9WftO5TcRusLmTNzGKnr53FRxpkBvqKoEVk1EKtlybba3FXG6jBs1Lo5blTIMUpEjJRlGXgkmZud1hQ6MDLuzKqVKGLWNvtF5gZ3AvOh1h5PXlLpVKJEvD8T9scSM6rPZ+jTfNZ7TJtslgingk8Q8SzKtN6stuXDXq4dxwzOH2wwmp9KV5fG67fT4la5rxOXqniRpurjObe1Et4wbfc1X/D90UXJqDb+j6/4cm/RLMvs3t31+tEny0mNcs60fpPo67pndyRvdteLX3z/AIvBjxrcJVnXX45ZOXhnZaTra1x1ecdcB+9H7y9D6Hp7+s3KVvT6Q9/Ur4PEfmTjWw88/wAYf3Zj00+u6e2MepIh1o3V9V46kDzuCpBw5868uvXNfvV+8XW+u6n4vXlgK6fTj6OmPiJ8/MuXXCb9Mae7RhxQcKXgSWG/JGTiS53VVGqR6ltR/wCVZFhiu48y8MDAlutXp9bfSNFtyeb9M8uLBCc+ARNbHTqJigoKpQArJ9uE9U41JdfKdV+1Yx2O4UG2W5tsw9R/Mh2y8Uica21z/LzcgjXurKU8erqRftrWJt0WZLsJUhx/FMPBjbzdaboO1DgpYt8JybvNGSXMorE41qRm1t9JprP2UtsLDGJSicR42/KaPVnig7uTa8V7yb4idxP3CxDUGXMQz2mMbfMaPnzCHPIuqfTn6slFqrlL1RR4HDKPtg3HOkG+m83mZtjLaP6xjAOIJ3QiZcknVJy4rnwFZzeHjceqMvTBuOozMm0uVekWIxk2C+yMnJLndjzqsUbR3bgylDbg2nBZiB6ZlrmtMFPD5Kb4rBtk3UfISSx9TITA6XqdQhzbGSFAHet0BwST08QmW86HU6tY5ZbmlDnEpMj0xXEp+2VVzpjplrKlRJMijbJBix5iLiRyu2TRo7Jzpr3Sy00XRG3LYYkpUp+JBtAdOyr1fDyVYtUnNLiUDuZVJo1KPWRYrukWm4O6qisvDKOITfSdstPs9ygloudvtln/AElLmYlaugHUiuVyLW6njEt+KZJ2z9sO1M6odU27nFWu6+3xK/P8MnmeE5vSvVAyJxGq3O6PENp6kH08Si7lxqe1v8R5u2I7q2nqv3dSJ7+NqhxqR2LzISOBgguDDOJztx2GNqMrTV/v5u+RyGW5YZBhlwxwaRkBziiucHJXl+TzMUeNDpHhMWUGWzMY15azE4iYeNKCJTt9jWznJzs/NtC093UjZwasf+DtDxxXhQzEMBY2mk6oMcuObHjzujLxnJP5uJzrVHeJLAbbjmO4k3HHMIyckOd12l6k2I9Rn6WjndF5/wCST6R5/EfNxNN+HQbTgAiYGK4iHIKXCPq3DeHQ6fOP9gFvhOC6/wCXpyD50xLcY9LefTe5qWeYC4lLm+KvTIhOpura3fu+98B+a/8Ap6aaSIRPG1vzRcmm3kJJUpc7uMOh1DatZHErOPFsTgcEoHLUnSz6u6w+5KSj3AEg8SmFEpemJtS00pnXndxw+2W47QfzROB4emZupNazoRYqLJbvdKmUw7WUkxvPTKu2IxkZ0I1GjgBpc49zfPDUpPdOOTWTzgwm04vah2m05dr/AOn7oNvGj7R+s4xyEku6PlX8lYk8zETjQ6fnm7pstKLDac7RxD3Qbb0OjL9RHNN94XYuJINkuNvaFmshFUjAN1GLQIc3fMYi3GTmVscGntdC2SNhbJMFK1ixcMo+JvaxazWuT+i+iIZaZ1R+WB+Xp3n9ZOW3NaP03050x8sq3SqrrgD2xLxHx99bEf8A8a6cPHJzXjnn/FdGBrI/110D/EH/ABEPo1+n+l2z+pb3yW4dD44xLqea8edezGnJfv8Afv10voIvTht6n1TW3ptsYC1v6lcH8PLrwT9q/tLq/UdSXW603qdSV7pP64A9sfiJqH1HXlKTKaylJWUpNsl5kry61pS/v+eohOWostOupM9DT3afa7uD3FXW05rhlEcnGzPJq3TmeGj5vkOUfgH1uZRsNa8W/wDagzjIV8A2Q9xd6PTltdt4fSiKUWBJwpmUZcRLiZNfMjqbvTlt7aawAHx3EA+3qjHyYdMy39sXF5kItmT8N4ZeR4hTE1pQlvwFRq8Wbh42rmMFySe6Uria2/p5cHLQBVXue2o8RFLjH2SM86g2ehLAYx4LBJZ3fMYzc3zus1WWXty/cq93tY+GSFHEJ0utVkypi5M3abhw58Rk4ZvplxrZ6MhMBXFJR+WRM8C4kZZIPGtzllboywZu824u+VfFpUpPEgrU+r1NssVUsz3CRhu7SczkJPbKBllUsGpS6rfapnuk00mF+JSKIyPTHDlNXhEDjGV3N/aUpSfVh2zm5lBK41I8YB8q+pkFqFVLwyDCGIlPOjvrtvIWW+0Kkr4A7ZS5nCq1rxmj+H5OFL4yRlH3SgJUPfBF41WJjlHkTud0c7h90ox88bLDjVpKJ/JKzV0xMdvkDBD3QbcmifUVX57xGLbuDwuFBsm42tGdTOq3QBI8F7QSz77XMoe7qDIxWh+Gx7i5SwSDmYdxEjxZ64R4Mjoqi/SNrfLQdpgjybTkicxvumWPjVJSr5+DbStd0Q+X3ROAsc6kdQ5ijfcbWtw53EvA8k/CMTU+nGv4ro4o7skT8sJOSPO/nDpCkO1LqnMaWh5SMvA5SfhGJqnU6gGUprFVhyAcguSJndd6l1ZnD3bsY5k/NcbrOeOnI++owl+ZN1OVQ2uGQ+NyVOfO7Jh0I8FlLvy8g+Xi043f+3pyD51Tqy8nJdK0VLE7eSMnEnndSal1cZ+9dxm+NkoHyY2H2k6PTldLz96e6OJL4l1DiT6QRNRU6buLcR4SQleP+JH44NhziTraZVn5y3TVYVeGQYm8EaTOtCc9hv4iHfldpxvJctDTLmcXHGrQ7uSonEataO3dDyBTHpC7jLpiqk5buMQM3m5BiVLkgeZczLrS9MI9vBQQxwGYwr3Vdxj7oubrRZU1bzcWxbLSnzIBYy4I3HUXuK8YrbZhzFi8kbtjLnqLKODTIKeatBY3dxbSR5i+Zmal6SNmdZ0eMBg4itU91xedj6ovMsx0OlO8VkqKBinMdp8KXGHtbHT9HpPVVi1EsZmd3zGP5sorxFwa1JtW6ZDoynOoUPEpV2keQr5umMfa3euW6HSjEoPurzJ+ZffSwgRCMaD4+/l+6+Xzp4t66cPH8XhllaoOn6f9/wB+P11DqdWMYynOUYwiMpSk1GMTlXwa8Z/xD/xDfqiX030iw+nyT6l7Zdf+Er09L/V869GXL/4hf4l3v+l+hn23t6n1EeX5h0nweGf9NeUyf+7/APN/POpb/wDt/wDGsHTCxeNSk8/3xpuo3qUpaiE9Jeiy0u7Wdl7n+IH/AC+K4BzR5p5h5W48aLHf6ixqolWvMf8Aq90Y+mCU61fpnfJvg6hEPixWR/FZY+PFa2YSuI0ejc/DcmLH/laGjznXzHVelOl1coouG7olGWN4vhqmT6ZHbq0c/ojiQhIm0kjmJNoY87qlgdaP1csSk5em9NLzbKRB3HEsPHAg1ZetofOeescudlRtfLIak8tHGna9OQ6PUvP/APpHJ2tnDI9Mj0xq9I9W7kWQzvbcnpZXygds5czjTHi9aDPvlFyHTnNPEmFbSX8NNJ5Au9cmRpS3EyI+cdPeP3S9vxtxqjNbA1gKoCquq4KOaPYeqOXOk300YzhG24nEVwyiZ3cbVC01qfTOWJgizI1hAjuAfFWl801q3SLxwJ0qrG3dFkbfjanb8W60GwwGNcHIxt2+Rh5+55mKNaSPVZOyJUhiSqmN+qBA4Ze6JxFsk+NTJsnpRtCfUjFrCWSko+Gyx8W1WhfYSAOyHaYjU5sZQr8tm753ZvxpMbUIhmP3VJJuttdz8uSftkMTDp9/gzYeKAk4s5iMiyJneZodQ6kn55eiX/8AuyST+uBPA8GnMNH8b/MkQl/OR6n7YrVsMHa+Um2uL3rlfBucPt6UgrnTdXqnGFR5UNq1KUnmMVxKXq3VtK1q/WdVj0pOJf8ADVJFj3nTpPIjaeUFvT9OO0aVd6K5VMEleZbe34rx50e9L1tWLV2spJUmR4utrE48DA57ZOj9R1L93daxXLuj2yV4khiTwFVdanOVRU9v49f/AMURP1skknlNKcL/AARl/wC0Q/SN0HxzekH6PU8uEsq3tOEHms5lzOLjSdbq7VX7EgLWvSbT1SD0xOY+rJoSe8+/U2X5rZvH/mOB8Dofs83bV5bCsbTPbH4LLvn76NltdAVF5MwiU0he4k4eoDe70hcS00Y9UhR7H01ZV5IjyQW2D6luOtb6eWODMOjKvFzk4rxETcHhvVYR3ySWT8Xp9P8ATf6pnxOwR8eK0ld7v0dpXF23GzxkuMT0yO7nQOp8/dtasfVO/Fpl4hIa51L6Se6MGWdx1L/Q6jBP+qhflzq/0nSOp1ElkjCM68MlS35MGOLzWtRmnh9I9TPBTt5GY+qNGYdOXL5UHGuU6aVgr4Pg+NLu0xrrwxkeGWWzLqP7U/aHS+m6Muv15kOnAzJ+fBE90nitWgX/AFNfPX+IP7wdf6r6vqR6s+zoznDpwjiEQ81+Z+dbZi/78/vz1fr5bDd0/pYtw6V5k/n6qeqX24PGupvU/v8A21MdC86mjjpR0t/76x8/y1BkpaVdLrNTQXrL0roaE//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1035" name="AutoShape 11" descr="data:image/jpeg;base64,/9j/4AAQSkZJRgABAQAAAQABAAD/2wCEAAkGBxQTEhUTExQWFhUXFxUWFhcVGBgYGBgYGBgYGBgYGhgYHCggGRolHRQXITEhJikrLi4uFx82PTMsOCguLisBCgoKDg0OGhAQFywcHyQsLCwsLCwsLCwsLCwsLCwsLCwsLCwsLCwsLCwsLCwsLCwsLCwsLCwrLCwsLCwsLCwsLP/AABEIALwBDAMBIgACEQEDEQH/xAAcAAADAAIDAQAAAAAAAAAAAAABAgMABAUGBwj/xAA/EAEAAgEDAwMCAwYEBQMDBQABAhEhABIxAyJBMkJRBGETUnEFBmKBkfAHFKGxI3KCwdEzouFDY/Ekc4OSsv/EABkBAQEBAQEBAAAAAAAAAAAAAAEAAgQDBf/EAB8RAQEAAgICAwEAAAAAAAAAAAABAhEhMQNBEmFxUf/aAAwDAQACEQMRAD8A7FGJyZcOHnyJJx8sZ8CMedGXU8RLaK5AHJ9weYx9S2canHqsr2OHmTXzkDhleH29KVOb1SENpRVdzmSFyaVlyC4lLndVYdfNjpHpdPa/mJecHd4PinkOOnIzzrZmn63dZ23nMt3tt5m+mR286nzccZsdxgMWSicXw9MzxJ03RWNi5tRaWW3tlu8M4lE30xEkZNPQt2p04/NLVNiDGTxXtiuGB3bgXnQ+onVOWd4MbpZpJV23wSfT00JaadcB3UuboEpZvIVhfVMpNU6XTM3bK9rYKV7WJyB7DmPdJU0gv0+e6TbS57SNtS5zHNRnLlaY0OqdRpzdXUrM394nzgen8VN0vU7HcW+WsrRW48SYmGThi4FNV6fT8tXQDlA+xylOPd1I4aDTEePTvMvu1JssKksuGXiUuApjoHVI3GWK4W+PI+b8J6upFE1kJbcZyhAAVYl7Q4lKJwekjd5NH8BQZIJ3R2tkHwxk8v8AG+ouIagaPSZIyxnEUtsCt9YUPb6Qy2mtgkVfxa34ay7vOGmfmLjU+l1MU4TbFI/PMdp5KzCPKMh40701bf5B9rcPDI5H0mTOtTgbQnCu72+4p4PLEzQezmUaXjW19/53h4OV4Uj59O1+dZ1OqBa1w4cZyI85fT5k3HWmQVBOxQhGs3e4jL/eMOIuJfGi8Lsd+7BZB4c2nxfO2vd6upHBxqr0+AsT0sauLEwAcocHG1znTTTm/vd1h8i/f3vm4nOlhbhCsFBV24xzEXiH5rt1dFy37O+qOoXjcNSDj9YvmD4f11vEa11+KwSca3H6VKN5ivAffBCWPOud+n+pJxjKLcZFn/j9f/Gunx5bmnjnjq7UHXVv8RP3Rj+0Pp6iB9R0t0uhN4vz05fwyoPth12actCMtekYfKvW6MoSlCcWE4yYzjLEoyORP+/31KRr2v8AxX/cp+og/W/Txvrwj/xYH/1YByf/AHInHyY+NeL4aThLNekvBRkaytUrQrxqRNKmnY6CakWtBjp46Cakjt0NurppJakimhs1cNTmamkExqOtiX9/1rUyGovoOUKtrGCQnFFWwOaKHpnipLqsn48Lmx4KlniSGGfG1KyaVlf2jji8nP67abDnqDTxpujHakS6uo0DSFkK4UMxjwRseNfK6dFU6ZQR4A7ecB/rw/r1IuhKO7tjyMchZBiLCJH3INxhxsXdnSQ/4hUWo/mi8+eyT/U6r94mtnpxooDG3BYVJuKVmpUyicshGjT2B+mMUWIqo53Ve4k4WsnUcbXacaaR8BxEoGiF3Gjmr7ow9U8xcaWcVzHnj/mze08MsXH29OVmrdJGNxSpW3bG7wyvmNpTJySKOdMFU6P2yqcUq+qIeFKuPiJcXUb2JGNO4WG1QjdqkvbFb2zc3cDxpidO2IPzZUYMnAxONzT+H4llrdq50Skbd2VXK3lXgbKXiEgrVOUEehzba7RePvGMY+2KlxhzY26t+J48vAe5W7PHJ6uISK1GHUq4ctXnAxcMpeQWiXuZUmHVWHPz8yrPjanH2YGItSdakASg3uKZU4zEYych5Iqc8svs6pLrADzdAcMnxEPD/DxFLdT6vX+MraC18E2T7Q4lP9Nup7NiyW8VKyqL52mQ4JR5lZJ00HhHO6SPqcNEWTmV+GTzPxIxzqn1MRJEsjhEbR8beQX2mdwLQ6LP5LV4sbrDfhoak8RKS3SwjTlPNOaow/fF0vMyvGqyInRk3Unuy+M+GTWN10SeIIOq9Wg3KADlvhw35qXEvMmkq9J9TDHkbqJiTuD0seJY5jxtytms6VvdL1C4uyCHdl9TXM3mLRqn8QZnTIxeIOVT84YZH5OCiTerfT/UfhLJexzPPCYZ39sbn3YTUOtLbbXwIF/cA8tZI8yjd6wyn3cBT4/pJB542qFurq7i1t2AdC864z9mfUkE6bVP/p5wLnYLzFyxXLk8a5UNdWGW48cpqnjLXiP+Kv7n/wCW6j9Z0T/gdWf/ABIn/wBLqyeT4hN/o/rj2w0v1f0kOr05dLqRJwmMZxSxEzetxmPlZNIn9/6a7L++v7rT/Z/X/Dbl0p29Cb7onsl8Tjx9yn511zbrbRNYGmkaytOgUjoS1QNKmpErQTTaX5/vxqRK0stUrjU5n/fQ0kn9/wB/ppK08zSylqT6BKMqbUuxoL8kn0iik/zWHOgw/ExI7EiVSMt2THMIrmMOSV7qvROmybn8rTVWNLLwy4Je3ptJl0SVctUKslBi4kryDgm+qTUjGvlOi1Xoz8Syn6BIutwcZcPt6ci/OqLu4xy3wJJqRb6RcSk5ZUxxqEukrnCOBPIZJxPshLpmKqTxrY6fWKVsrcy3VhidzJ4WJiU+NqMdKWiXj7VUjjNVIPF4YHDUnSdTqNrFSKu+SliYZXwudvUn6Y4kW6RNxeSFNlNp5fkK5PV1I0624nivgrDVRwBw1G+3jZzaaQaECJVAA8mKeV87c1I9U7JcaJLLHP6ypSjIhiU4nt42pJzqHSlxEe3mEht4cDLlC66jmUbDjV4RCjitoUOHmJHz94x5kKS1oGnDH5UuQ85CrX3YalLzF7eNTl177StxcUTEcWCGUqkgZnFt0I9Zle3Fe6NOQxsXEpc1L0xLjl1kultpgeBqK0jdZ5FtlGXMsx4dXKU6cNqpd2snCrEzJeJSif8ASQwZNOy+K4vF0Fc38Z59UxrxpOnK/T9iwDHMQjw+WMOI5Jc6eOPmnIjm15t+Xibw3E0gPposHa/Yi88F7K/hLYx42tOTT9eeQLtybX/UX4/P5O0zqfV7uwM9pdURtuOORXMYc2N4dZ0ELG2XlsGVOJXxz/0wlZoRugVzTKiLRgvJGEfEfJHlzek60s7jLgqPurOFxuMsZemOY86XrPxV194lSfNZiSePduPh03R/quGyrTxRgz7TEJZdVJYZBsbLEsKWyvIKX+aUhONGcyNWXuaKMsjO08fePiDY6l1ers4yStbaBWmcmsRWhlySrby6tDomd3cvbLccnmO3wfMD7SdEKZDd3Spu2rxEuufDfM+dxUcOua/Zn1jLslmcTK43R4J14cZjyOuJJVzlyjZeMSV4s4k8BSZ0xFjUhqUeHNHFic08PukVLXphl8azlNuxBpjnUPovqTqRswmJR5YyORf7w62L11S7eFmnFfvP+w+l9b9PPodXiRcZe7pzPTOP3H/TGvnL9sfsvq/S9afQ68dvUglh6ZRfTOL5jLP+3jX1DHXTf8Sf3O/z3SOp0q/zXSHZePxIcvSk/DyPh/XWpVHgWi6PU6aKIiSREqQjtlFPkSn9NB/769EwdKazQl/f9/y1JiaCf3/pppaEtSS+dLPTukdGjtKX9/01NjqsjU9urRe+79va3/DZa7T0oeqcT28MEW608L5cI2cO1CltxJBzLiUWomNIdKyn7Unim4kQz9w5mWOn6fU8I7rojGmSmTbeHHdF9Mcx5NfKdKu8DOKoozXmg5f4Y5lONnjWbGTvT8vaU3tzB+JTiXKMeAuLbpYdPJKVLWCMnbtfyv3SzqObuJV62hwfejBVq2BHmO5zGHJI7mtTKsJYsfAiS48kh/1JuXMa0sDgSo9tAV/FE28kV7oQ5uyWMaUhSXwqhioyX54pT1cdOWDVpSAVccq49TWfJukU+WZih07Sk4iN/rivHCScWck3tg3HWv0pM8Saic1cfxCTQnnp9OT/ANTISwck7738flkVfjvD/XpmItLzp+tnuGmNtya/hnufA4jKXtaY612OlmOCviuKs8CeHGI8QkZ50I9TdkcZzdW3TnxnEp+JYjpOnLcXVDYkh/RJHIcDHmXbJa1SZWc1lbqysK1hTiRxEpy6tpMiRfGxUyUDJ8nJGTzHncC4dUnPdgbM75POMUeGfhl6YVfOpy77MEM833HC3yQ8Sl6plJjRhLakOKxGy8RLY0YlKJ7eGNSbTR7SsAibcYvm6pwsvOXEnlacDqf1FuI85zIKMVScPwx4jiTnSyb4aq+7njC28gYlP3Re3jRjLwYrtqrprBXPGSPM45dJN0pCeTldz3DVTZP9CUvJtY/Op9SaWR/SSikcVmJy8D0zKVJ1HqSb3Qce9Kk9pzB90onu42WZTWzAKAwV4yZyV5RGzzMaxWhG6cP1tyskVQpt4khy8bXGTSk6dn9HPHw+cHB6px/TQgtkTjAVWE7iMfCmWJwFjnViJVcebHgckiT88knLmJpQPSr5uzJS2DVeFDg4I2NppZ9fG0rcVgWg/NfO2skuZnaanHqqsPebRo7S8xo+7mMPErJOnh06Lj3OXmmWbXdxa3UuIysNPYU+nZdKROPc4jIqiUeSJHwhbAOCxb12DpdUkEotxcj8jrrzP4p/qALhfMYr49W8PDrY/Z31H4cqkuyTlcbZrS/ERcMTEX9denjz1wxljuOcvS3To6S9dTxeX/4t/uYJL6/6eLur/wDUwiclf+sH5iu75P015J8/f/xr6teKcj48fz14L/iT+5v+R6x1OkP+V6r2f/am89Nfh5j/ADPjWoXTNY6P/wAf66Ia0iOhJ0ZnH8tLqRZ6WRp01NP++pJL/t/tpNUk6hJ1NPfPxc7Qtq8O02y4lbmMV8vdvsKHVo9Lz6p8cVuFxCvaKYh7JHct6nHp85btbXL4VXl4Jy4jhNU3jxXGdw1EcVKvHhDM8S18l07bEeoNJlbTIN8SX4+JScRQTnTRhTuabsVsIkmn7kZNE/dJ2yKNRIbVc/E7CTZ5fDKJzHjajya2J9SqMLmVXwBTJl8HmfMouLrTGVOtMCpF27aq2SY2pwpgY8BUtL0iQm9tLYrkiBtksvchUZz90aY8LpejHa559IpwckA8UZIczi51XqmAzd9u1GQxLEeFiN3wRUy6UbqB5aqzJdV4Qy4a2GZxy8abpq0pWfTZKpRPnibE8+kh8ppfp2+cSKEi+kcm34G7jL1SGRpup2g1fpAiFy9xGEfk9UY8Gb+NOwHVSHfgA7uXgwnla493Ui140Q3cnbgIUN0XGz3IZjAxt9SushBe+WeZR2uIjndGT58/ieMxNBdj/C7TyBbZEDMYycwOd9jh0eyfft+PMhHj9F5oWp+S4h51Hq9PcVkMVRnGYAc1yxhzLJJrTzN3P8qrxdN8brLHjpyKOdA6h7k4v4sm+PISTn1byuNVQdPq39mKXtcYyMVxVZjJxHujyaWt3BUa4LGcV4DmMVzH3LZgdLLoyltkmSqi+c33R4JKYjx05FvOtiPWEtSstrXLSrzG3EpckjHOhG2iYPiqrxmNHBWUOIIjd6jGzjEFURY5k+F9MJSvv53WFDqnLnhoqRWXHdHxfDDw1J51SXDdVlluqsYkvj7SlwUVrSAgVXjBW2uW4m32llkeYyzJprSR6rJQcZWfFt5YvF36puItUZ0vTuTtl6Kxuvviod3kM1I5niTRrZlC/t+oNMcNnChhjwFPOrtIz6VBt8XRkKlySOdsnD7mW2XC6fpz3GP+plV7jCNY3HD7Y4lnQM/bm2274e74pzLmUao0eobbkFGCRV0BY7fLE9vujl1I20jngyt3R4lO+a4JPMhErUurPmMTjErNwCVTE9TXsPFSXR/EZPY4v1GXB7VxJPzuNthbo9GBEAKj7QvHmjz94+ZijxpDk/2X9UldKTbXZJbZVzFfMj54T9HXIprrnULx9zMfCZjt+Z+YnpiWa5j9nfWfiRz6yt1elHicf4ZZ/omujx5+nnnj7bda1f2n+zun9R0Z9HrG7pzjtkf6ifCNI+K1tXo69Xm+a/3u/d/qfQ/US6E+4ol051R1em+7/nHEj5r51xA6+j/3z/djp/X/AE70pVHqRuXRn+SdefO14Tya+dvrvo59Hqz6XVjt6nTWM4/EgHHzFER8ia3Kmu/Gk0650NaRdTn/AH/TVJupS51JPqGo/hXnV3U4yrxqae9dKbJow3UnCjE4+JSB49OynLqsY7Wz9Xm8cyt5893M48GNTYJk+CKROYmYxD8xaxj5yLp+nJlmK7Wu4crVmxcWZqbiOYl6+S6NLx6jxHnB9o+QryhmMDKerjR+n6e3BeU2pS7uSlw1bKD6YlxL1LpRI0RqsVlA3P8AWMZPC9zI24HVpZuPN0cebuJXBO+I8dOWXnSlkxXmhKxQ8U+B5i+pVNZ0YZRpl23tDPO3aOAu2MeISsk50nSnyL3FytaEX134FslN9MjB3GmnJWo+qvcURJPE4+N1ejncEmjSB6vUqtvdOrCLW6N57nERfe8SwYdN0m+5zeOGJS1srmMWXt9W/MqE0ekFeW+WVW1hZfccSOIO1L0vVlsbozbK7qN9r1JLki+iUvVLCY1faVepSebccCy4X4M8vphLi70Eu7zzjIAtP3LcSfVuLMaDClOXh3HNYRDGMDAwG2TnU+p19rXuylucFMpSfg7ZT8x9OpC9VO2WZcHFzrDZxuMEj0xQk86L03mSWWltEaxJZObfTOf3GOkehyvqMWl1j0bPy/wczi7pONPHr+PI+nEkSPNvO0fVxscWmn9R2WM/c2yLzjtYnni4/pJdSkbXe3WVMNJhmvmQdspcV6cmn21b5rNW0fw+XDj3dSN3waM5197QCNKsSwDiSGT2kbvOqpSUiJ3cFjhefbXMr8nqmU4rQOmrUuL7YtSzE9xxKcTx6SNcprX6ENqbq+YbVSK+IScuLYzcyN0SqNbaH3OA2n84kTm/dGJ9yWdHpD1slrVZJDdY5tyle7mcXaZNZ0ZMsJSUMTLdXEryVmMfJ6smshG+eRwRcc2SF881LiKbTWdYoJHgDyXGTZH5Lcx926zF6QZKyfZw+DNkuLOYycBcedT6bv4xDFVZuG9oHMYLaHqk2NGhDvzIxjbGuc+44u/bxCRbl1RQzeMtuDLlvkjJKZckjHOmckpHa1naoFViXJH4DzH2xRFzovcPiLmx23bzF5iMr73O4Qw6PUjZ3HbxtkVY+JROBfYZupOkhJLFzyMq7gwsngSiM3iNRTLqSkfij4qqEXBXIL7eSWWjSdLry3k+nSxZWriVYlH45q30xkFcul6kd5fpiEqWxl4lfmMVxL3Tw6r0zxTjFIYT2sTCg5iYIpJzplDnPpuuTiSjdffkTCPwjq5rr/0/1jCe4vYj+J5sMMj823zL3FVxrn4v/wCfnXThl8o8cpqsddG/xP8A3P8A830z6joRH6npFV56vT5Yf85zF+1edd4vQutesZfKteTzf248VpH/AONem/4sfud+FKX1308f+FNv6iJx05r/AOqBxGXu8Dn515nMr+/7+2tSpPST08tKP+mlIugaPU86jLU09+9f/Ini4WLx8wgvj1bjNDWmh2te1/oN1xxSnHEJfroMwb8OVcVfaq+BxGTzwmqbbskFcbU58O4+PDD9JOvkulS936ZbeW8Pd4OCU/DVc6pB9r9zI5OKlEyPiUeeJONQ6MtuF4tFeQxJXhnHiTxtRM6MjePMYnnNv/fZWH3dSL9tMCvU6jL0tUrvaaTDXiWO2T6Y4TOq/TpVBtq7JW0uJb3mX8Tz1I0mDS9N+1I0hTTEvbXliZI8bHPGoylxIuj1MVVie6EvNC1PmUVicadhtSm8n6SwSraflMSlE5iY20tpp44BMeed3irZeaMMvdBqOTU4PBisBtzzmMQ/R3Qh7ix0sZLiOBvui3nmumuFMsZ8RzEzqAbkSEecApuI4six5ZA3GHMo+rjVodGii7UVxKVxMN8LEyPpI9uXWfgjHaYKK245bix8m57o+5dxxqZ1FuON2Bqs57UOLXMT0wnd3qKh1PBzRxaA8Ic7XmJ6pm44NBgiMcvDVXIM0eLPVA9J3RdCMPJnC4avc5SXJueJ87hDDovUtqIXgcYjbwx+V46fiRbptRpdf8uVBKaKXEt3MR5JOVJRMaXpdLa/KgWFct7SPtiuYxOE7udCEdnGYyVVc71pkv8AElMuOnMxzq3WzjDziVhTh3eSK0MeWQOrvtMmDjm8lUZu7HgbPVxCWDnWdF5JVurLkEk+PMYryerfd4dHo/lec2vKmHccbjAhiHbLQ+ofB6zJfgcSlN/KuJS5lhNN0FOtKvlleCi5PwnA/J6YNS1nThfdPnucrtLxL/xKfN5jQ6To1lb3XUtxaV7GJ4OdnkSTqvUdreb58LjDL4ZRMMuGLjJqSf1FQV9r6hHloticnBKJniT51QPMvu0t1RSyeJIUSl6QRM6yB9zx5sD7eUp59XUH7anv2VHPxEKZWG46de5iZicbbHjV0TS6m3DgBy3/ADzzw1Xq6kcmkl0WXquNJtOWwxujxJCqhwRc2mmOmvc88xItkPJKMnl5TqPi4mnJUN/wlBV+Y7T4csY8vcOlD0+rZnCcg8NVZJ+2d7zHBnSpbfjBVeo8Uc1m4x5kWOh1Okvdy+AeXms43YuLxBxox6sa3EjbV2dpUvN8xGQ5csxMXqiVHh/TMa8cU8KZRe2JY6b9kfW7Ug/+mpsc7SUvbG8/hy9sn3WcVrVkX6vTYbUrK4JHgXjp+2VLqk0RGqSS2/epSvxxUpcRkFc61jbOhZt2IdBzrjv2V9Yy7JXvDC4Zw43V4keT+fnXI/7+ddeN3y8LNJ9aBIYyCUZCSHIiUifDrwP/ABG/dD/I9a+mP+V6t/hvOyXL0V8cXF8mPGvf+NaX7Y/ZnS+q6E+h1i4TKfkfEoviRyP21oPl1f56nLXM/vH+w+r9H15dDq8xzCdUdSDiPUj9nyeG9cNL+/8AfSdJOpUedWT/AEvUJmkvfowtzyZBR+0leFjxJ4I0mnOoROaDyi4MVRlTiuZxR1CM9vbS29kSlWOdgvLEyPpIqZrVIdP3Sc4rbdRswwfPlJ8yLCtfKdOlJdNnz25KMKSjkxxKQZImCN3aav0ephvCYlUuE8knkrMZ+4uIY1Poz/7FHHzGMTwOWMf1HT/hWiFpmIPJ6sLjdZcZcQkMTnSzTMbqjABQc53RKcnmUI8uRdUJef52V+ti4K5jL0wbjy6D1YpusSuaY4l4PMST49W4eL1E6bJuQbZJ2oeq+ZR4L42enpyqTa6EHTLa46biIWXut2nmHTm2xvuZWYHW/EEpBwHxduCuDJg4hMy50mEzVZu3DGWFWsRUCUudwIVpBaYyzR7j1xWqmf8AtlD52zedanCvJvxL8/Ob27t2FHwKU9TxIow6zqdK62maosoYvsTwScbDMZBJw6Wc+X4tuSV24lu8YO2cuI9rEdIT3me2Bd3dvhXztrtl7uoI4NSNCe/McDdysG72yL43Yqc/TBCrvVYhH7Rpu7KHG58hfbI9UsSwaEjb3BRxIodqAbmPCxjiRxsRymn5p4BZXzgKsfNDTPmccGhCt3HnxLcDkKRDDIMSOIm2XOl6M9vavAyJObiYVl5Qak+6OTRiVUQTgiVe0CyO3zQ2R90Xucan1Hf6cFnfFFJBhgvqkBifBG4l6bVD9bqN7Y4TylkK4sOWn0csW3jVOgUeRu26k7jlviSHu9Oxxaan9PVbaIp4j/WLHykuYvM+6LWmpfSZ4a4xkifMuWMeIZG9QZ1OptyHGULrYeR5azXumWa2elD4zdcZ4zGvHDcTgLF1LpPkyObHm/O54yYm8JtDOpyntdhSNDdxjDc4K5jGTkhyS5q9JVl1NqBm/SRf5+rgMKTfvE1h0b5ytZMVm4kD2i2xjypTjWR6XzavqWhk+brB+nHTkDnWHUeMLznBtcKvMRSpPK5KHUB/F8OX+H3ZwxOBv+UJH31k45vF5+SNSc55CT7udxjDper0bz7i8yPnFMDw8PT/AEm8aH+Yxx3K9rW4TE978hiU+A2sc6f1KdTqm3P6VWc4pj93DA4aWtRyO+fGWrO1XbKUkwycE5cQdqfOsOlSyealdikT5DnjEvd1I50/UlXj7VRJccbeJIe307G3JphP1JFN1w3d1ThvzTgT1SwlanubqV+KEFx+YOZxPYY2pJyal0zbQ/rDNkcZqTyhddRzKNgY1TrSAtxW2q8fl2nPyxjzMsdO0oyo3WRY9267BOVfNcSl7zjJrmPoPrfxY7qpMSj8PP67UyL4dcD0oq3IyVUY00mYvwy/L7YZjnVY9dik41YW5onC8xt9q5JPuNvCa1jn8azljuOwW6VdJ0euTiSjxIseP6nh8I8Jpl11vDTrf76/uzH6/ofhqR60Ll0ep+WXmMvmEqpP56+e/q/ppdOc+n1IsJwds4vMZcJ+nw+RNfUPVa10X/Ev9zv850/x+iH+Z6UePPX6YWwX85Xb/TTDt4fLHOoSl9tVnL+3+dj9zjWvKP66S97j0jN23RZzfqiRPFeqMf1vVYdR45l8RQG87hcA8k/a3E1CHVzQl4usFScY8EvEed1+HVG6szLjNd2fT8HH6dOZr5UdK8Th9Tj7DGeNp5jGSY928zQ62DrFHnc1XlVqq4Hw+ISp1rR6x7cqKD28tLN9sbxJc7qTnVTp0q1bcVkYzhGJmMfEoH2m6diwIxzvlSKv2jmmR8W9s5c3kxrZaOeOER89u1j/AKMfNEnS7zzfnDTwUsvCnCuNtVodI2u1XA7VtwGRvLRyvd1YP21Cqxvzhyl0+nCvhnEqMpcEaTS/UptXjbkW+3g/V52y89SMrONHqSDncZoqpSZRONvEpB7TGznJqfSF7peopAdxGjmMn1NW/ivqisDjV9IekbspVNbEFJRMEvEmI4jxs+U1Zaz8Zc20cpJ+L9fuisTjU5tZPG0YgtnIEfMi2UY8yipLVYRGnm/SRR47o0uL8xXtgjHnTEeP9CigM/MSvsd0Y8yje740u4ikc1nbtrCG6hcWeqMvSFx50r1COV7cUl13cEfNS5i8qSjw6yfT3lTO1oIAF5Us8ZyQ4hLnTQAbw/IhwpuG0TzGC3KN90mzBq8C6PPaY+eSo/DzGPEUp1Pp9S73IuW7okLRO/aNZl7Zxo1k4ss8nw2btzxI9sZPs53VJ1lMlHdUo15SlN8V7gl4tPW8Swc6p0USykrhExJoE5BT08ki3nWEhHLm7urxh3eLHD4gkXWvKWVGunlkvPgZ/JF4nLmWJHOmXRXnNV2uF7pYslw/bc4F9MGnnVelACgKp5sEWpL5BcSk5Wk50u0Cqo4qv6jE85LgciSdZFzVvmW67e3nPChhnwxqtIZDDs8nDIvt4qR5QaYeRJOrEaMY5bW3dHDJl5QxKXFcanLp8e2siXh+R5Sn9epF+2p9PrMu2OJCEnDtTJGJxOQZicVzk1I3U6nj3Bw3UQ+U8H/9upHSfh7Flm1CfCtG4xwyiWkeNrnMdPsqmN/NjbLzYvk5Oo/eBpTqcBS0cYibnFHNPMYcrZLGn9Kk53VXbk2vwXcZPKc/iPJcTSdI24+SNVYA5jEOdr6oR5lkdJE2Ne2SF4vddh+i+k9PTkVo9WftO5TcRusLmTNzGKnr53FRxpkBvqKoEVk1EKtlybba3FXG6jBs1Lo5blTIMUpEjJRlGXgkmZud1hQ6MDLuzKqVKGLWNvtF5gZ3AvOh1h5PXlLpVKJEvD8T9scSM6rPZ+jTfNZ7TJtslgingk8Q8SzKtN6stuXDXq4dxwzOH2wwmp9KV5fG67fT4la5rxOXqniRpurjObe1Et4wbfc1X/D90UXJqDb+j6/4cm/RLMvs3t31+tEny0mNcs60fpPo67pndyRvdteLX3z/AIvBjxrcJVnXX45ZOXhnZaTra1x1ecdcB+9H7y9D6Hp7+s3KVvT6Q9/Ur4PEfmTjWw88/wAYf3Zj00+u6e2MepIh1o3V9V46kDzuCpBw5868uvXNfvV+8XW+u6n4vXlgK6fTj6OmPiJ8/MuXXCb9Mae7RhxQcKXgSWG/JGTiS53VVGqR6ltR/wCVZFhiu48y8MDAlutXp9bfSNFtyeb9M8uLBCc+ARNbHTqJigoKpQArJ9uE9U41JdfKdV+1Yx2O4UG2W5tsw9R/Mh2y8Uica21z/LzcgjXurKU8erqRftrWJt0WZLsJUhx/FMPBjbzdaboO1DgpYt8JybvNGSXMorE41qRm1t9JprP2UtsLDGJSicR42/KaPVnig7uTa8V7yb4idxP3CxDUGXMQz2mMbfMaPnzCHPIuqfTn6slFqrlL1RR4HDKPtg3HOkG+m83mZtjLaP6xjAOIJ3QiZcknVJy4rnwFZzeHjceqMvTBuOozMm0uVekWIxk2C+yMnJLndjzqsUbR3bgylDbg2nBZiB6ZlrmtMFPD5Kb4rBtk3UfISSx9TITA6XqdQhzbGSFAHet0BwST08QmW86HU6tY5ZbmlDnEpMj0xXEp+2VVzpjplrKlRJMijbJBix5iLiRyu2TRo7Jzpr3Sy00XRG3LYYkpUp+JBtAdOyr1fDyVYtUnNLiUDuZVJo1KPWRYrukWm4O6qisvDKOITfSdstPs9ygloudvtln/AElLmYlaugHUiuVyLW6njEt+KZJ2z9sO1M6odU27nFWu6+3xK/P8MnmeE5vSvVAyJxGq3O6PENp6kH08Si7lxqe1v8R5u2I7q2nqv3dSJ7+NqhxqR2LzISOBgguDDOJztx2GNqMrTV/v5u+RyGW5YZBhlwxwaRkBziiucHJXl+TzMUeNDpHhMWUGWzMY15azE4iYeNKCJTt9jWznJzs/NtC093UjZwasf+DtDxxXhQzEMBY2mk6oMcuObHjzujLxnJP5uJzrVHeJLAbbjmO4k3HHMIyckOd12l6k2I9Rn6WjndF5/wCST6R5/EfNxNN+HQbTgAiYGK4iHIKXCPq3DeHQ6fOP9gFvhOC6/wCXpyD50xLcY9LefTe5qWeYC4lLm+KvTIhOpura3fu+98B+a/8Ap6aaSIRPG1vzRcmm3kJJUpc7uMOh1DatZHErOPFsTgcEoHLUnSz6u6w+5KSj3AEg8SmFEpemJtS00pnXndxw+2W47QfzROB4emZupNazoRYqLJbvdKmUw7WUkxvPTKu2IxkZ0I1GjgBpc49zfPDUpPdOOTWTzgwm04vah2m05dr/AOn7oNvGj7R+s4xyEku6PlX8lYk8zETjQ6fnm7pstKLDac7RxD3Qbb0OjL9RHNN94XYuJINkuNvaFmshFUjAN1GLQIc3fMYi3GTmVscGntdC2SNhbJMFK1ixcMo+JvaxazWuT+i+iIZaZ1R+WB+Xp3n9ZOW3NaP03050x8sq3SqrrgD2xLxHx99bEf8A8a6cPHJzXjnn/FdGBrI/110D/EH/ABEPo1+n+l2z+pb3yW4dD44xLqea8edezGnJfv8Afv10voIvTht6n1TW3ptsYC1v6lcH8PLrwT9q/tLq/UdSXW603qdSV7pP64A9sfiJqH1HXlKTKaylJWUpNsl5kry61pS/v+eohOWostOupM9DT3afa7uD3FXW05rhlEcnGzPJq3TmeGj5vkOUfgH1uZRsNa8W/wDagzjIV8A2Q9xd6PTltdt4fSiKUWBJwpmUZcRLiZNfMjqbvTlt7aawAHx3EA+3qjHyYdMy39sXF5kItmT8N4ZeR4hTE1pQlvwFRq8Wbh42rmMFySe6Uria2/p5cHLQBVXue2o8RFLjH2SM86g2ehLAYx4LBJZ3fMYzc3zus1WWXty/cq93tY+GSFHEJ0utVkypi5M3abhw58Rk4ZvplxrZ6MhMBXFJR+WRM8C4kZZIPGtzllboywZu824u+VfFpUpPEgrU+r1NssVUsz3CRhu7SczkJPbKBllUsGpS6rfapnuk00mF+JSKIyPTHDlNXhEDjGV3N/aUpSfVh2zm5lBK41I8YB8q+pkFqFVLwyDCGIlPOjvrtvIWW+0Kkr4A7ZS5nCq1rxmj+H5OFL4yRlH3SgJUPfBF41WJjlHkTud0c7h90ox88bLDjVpKJ/JKzV0xMdvkDBD3QbcmifUVX57xGLbuDwuFBsm42tGdTOq3QBI8F7QSz77XMoe7qDIxWh+Gx7i5SwSDmYdxEjxZ64R4Mjoqi/SNrfLQdpgjybTkicxvumWPjVJSr5+DbStd0Q+X3ROAsc6kdQ5ijfcbWtw53EvA8k/CMTU+nGv4ro4o7skT8sJOSPO/nDpCkO1LqnMaWh5SMvA5SfhGJqnU6gGUprFVhyAcguSJndd6l1ZnD3bsY5k/NcbrOeOnI++owl+ZN1OVQ2uGQ+NyVOfO7Jh0I8FlLvy8g+Xi043f+3pyD51Tqy8nJdK0VLE7eSMnEnndSal1cZ+9dxm+NkoHyY2H2k6PTldLz96e6OJL4l1DiT6QRNRU6buLcR4SQleP+JH44NhziTraZVn5y3TVYVeGQYm8EaTOtCc9hv4iHfldpxvJctDTLmcXHGrQ7uSonEataO3dDyBTHpC7jLpiqk5buMQM3m5BiVLkgeZczLrS9MI9vBQQxwGYwr3Vdxj7oubrRZU1bzcWxbLSnzIBYy4I3HUXuK8YrbZhzFi8kbtjLnqLKODTIKeatBY3dxbSR5i+Zmal6SNmdZ0eMBg4itU91xedj6ovMsx0OlO8VkqKBinMdp8KXGHtbHT9HpPVVi1EsZmd3zGP5sorxFwa1JtW6ZDoynOoUPEpV2keQr5umMfa3euW6HSjEoPurzJ+ZffSwgRCMaD4+/l+6+Xzp4t66cPH8XhllaoOn6f9/wB+P11DqdWMYynOUYwiMpSk1GMTlXwa8Z/xD/xDfqiX030iw+nyT6l7Zdf+Er09L/V869GXL/4hf4l3v+l+hn23t6n1EeX5h0nweGf9NeUyf+7/APN/POpb/wDt/wDGsHTCxeNSk8/3xpuo3qUpaiE9Jeiy0u7Wdl7n+IH/AC+K4BzR5p5h5W48aLHf6ixqolWvMf8Aq90Y+mCU61fpnfJvg6hEPixWR/FZY+PFa2YSuI0ejc/DcmLH/laGjznXzHVelOl1coouG7olGWN4vhqmT6ZHbq0c/ojiQhIm0kjmJNoY87qlgdaP1csSk5em9NLzbKRB3HEsPHAg1ZetofOeescudlRtfLIak8tHGna9OQ6PUvP/APpHJ2tnDI9Mj0xq9I9W7kWQzvbcnpZXygds5czjTHi9aDPvlFyHTnNPEmFbSX8NNJ5Au9cmRpS3EyI+cdPeP3S9vxtxqjNbA1gKoCquq4KOaPYeqOXOk300YzhG24nEVwyiZ3cbVC01qfTOWJgizI1hAjuAfFWl801q3SLxwJ0qrG3dFkbfjanb8W60GwwGNcHIxt2+Rh5+55mKNaSPVZOyJUhiSqmN+qBA4Ze6JxFsk+NTJsnpRtCfUjFrCWSko+Gyx8W1WhfYSAOyHaYjU5sZQr8tm753ZvxpMbUIhmP3VJJuttdz8uSftkMTDp9/gzYeKAk4s5iMiyJneZodQ6kn55eiX/8AuyST+uBPA8GnMNH8b/MkQl/OR6n7YrVsMHa+Um2uL3rlfBucPt6UgrnTdXqnGFR5UNq1KUnmMVxKXq3VtK1q/WdVj0pOJf8ADVJFj3nTpPIjaeUFvT9OO0aVd6K5VMEleZbe34rx50e9L1tWLV2spJUmR4utrE48DA57ZOj9R1L93daxXLuj2yV4khiTwFVdanOVRU9v49f/AMURP1skknlNKcL/AARl/wC0Q/SN0HxzekH6PU8uEsq3tOEHms5lzOLjSdbq7VX7EgLWvSbT1SD0xOY+rJoSe8+/U2X5rZvH/mOB8Dofs83bV5bCsbTPbH4LLvn76NltdAVF5MwiU0he4k4eoDe70hcS00Y9UhR7H01ZV5IjyQW2D6luOtb6eWODMOjKvFzk4rxETcHhvVYR3ySWT8Xp9P8ATf6pnxOwR8eK0ld7v0dpXF23GzxkuMT0yO7nQOp8/dtasfVO/Fpl4hIa51L6Se6MGWdx1L/Q6jBP+qhflzq/0nSOp1ElkjCM68MlS35MGOLzWtRmnh9I9TPBTt5GY+qNGYdOXL5UHGuU6aVgr4Pg+NLu0xrrwxkeGWWzLqP7U/aHS+m6Muv15kOnAzJ+fBE90nitWgX/AFNfPX+IP7wdf6r6vqR6s+zoznDpwjiEQ81+Z+dbZi/78/vz1fr5bDd0/pYtw6V5k/n6qeqX24PGupvU/v8A21MdC86mjjpR0t/76x8/y1BkpaVdLrNTQXrL0roaE//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pic>
        <p:nvPicPr>
          <p:cNvPr id="1037" name="Picture 13" descr="http://www.cuandoerachamo.com/wp-content/uploads/2010/07/papel_milimetrado.jpg"/>
          <p:cNvPicPr>
            <a:picLocks noChangeAspect="1" noChangeArrowheads="1"/>
          </p:cNvPicPr>
          <p:nvPr/>
        </p:nvPicPr>
        <p:blipFill>
          <a:blip r:embed="rId2"/>
          <a:srcRect/>
          <a:stretch>
            <a:fillRect/>
          </a:stretch>
        </p:blipFill>
        <p:spPr bwMode="auto">
          <a:xfrm>
            <a:off x="4929190" y="1785926"/>
            <a:ext cx="3500462" cy="246588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dirty="0"/>
          </a:p>
        </p:txBody>
      </p:sp>
      <p:pic>
        <p:nvPicPr>
          <p:cNvPr id="25603" name="Picture 3" descr="C:\Users\MariaCecilia\Downloads\images.jpg"/>
          <p:cNvPicPr>
            <a:picLocks noChangeAspect="1" noChangeArrowheads="1"/>
          </p:cNvPicPr>
          <p:nvPr/>
        </p:nvPicPr>
        <p:blipFill>
          <a:blip r:embed="rId2"/>
          <a:srcRect/>
          <a:stretch>
            <a:fillRect/>
          </a:stretch>
        </p:blipFill>
        <p:spPr bwMode="auto">
          <a:xfrm>
            <a:off x="1000100" y="571480"/>
            <a:ext cx="7068679" cy="527432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27650" name="Picture 2" descr="http://www.mvblog.cl/wp-content/uploads/2010/12/rhinoref_01.jpg"/>
          <p:cNvPicPr>
            <a:picLocks noChangeAspect="1" noChangeArrowheads="1"/>
          </p:cNvPicPr>
          <p:nvPr/>
        </p:nvPicPr>
        <p:blipFill>
          <a:blip r:embed="rId2"/>
          <a:srcRect/>
          <a:stretch>
            <a:fillRect/>
          </a:stretch>
        </p:blipFill>
        <p:spPr bwMode="auto">
          <a:xfrm>
            <a:off x="642910" y="1000108"/>
            <a:ext cx="7858180" cy="419626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dirty="0"/>
          </a:p>
        </p:txBody>
      </p:sp>
      <p:pic>
        <p:nvPicPr>
          <p:cNvPr id="28674" name="Picture 2" descr="http://www.we-r-here.com/cad_07/tutorials_sp/level_3/images/tiled_viewports.gif"/>
          <p:cNvPicPr>
            <a:picLocks noChangeAspect="1" noChangeArrowheads="1"/>
          </p:cNvPicPr>
          <p:nvPr/>
        </p:nvPicPr>
        <p:blipFill>
          <a:blip r:embed="rId2"/>
          <a:srcRect/>
          <a:stretch>
            <a:fillRect/>
          </a:stretch>
        </p:blipFill>
        <p:spPr bwMode="auto">
          <a:xfrm>
            <a:off x="928662" y="1357298"/>
            <a:ext cx="7257787" cy="382429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a:xfrm>
            <a:off x="457200" y="1357298"/>
            <a:ext cx="8258204" cy="4768865"/>
          </a:xfrm>
        </p:spPr>
        <p:txBody>
          <a:bodyPr/>
          <a:lstStyle/>
          <a:p>
            <a:endParaRPr lang="es-CL" dirty="0"/>
          </a:p>
        </p:txBody>
      </p:sp>
      <p:pic>
        <p:nvPicPr>
          <p:cNvPr id="29698" name="Picture 2" descr="C:\Users\MariaCecilia\Downloads\ejemplo.JPG"/>
          <p:cNvPicPr>
            <a:picLocks noChangeAspect="1" noChangeArrowheads="1"/>
          </p:cNvPicPr>
          <p:nvPr/>
        </p:nvPicPr>
        <p:blipFill>
          <a:blip r:embed="rId2"/>
          <a:srcRect/>
          <a:stretch>
            <a:fillRect/>
          </a:stretch>
        </p:blipFill>
        <p:spPr bwMode="auto">
          <a:xfrm>
            <a:off x="402414" y="1285860"/>
            <a:ext cx="7615367" cy="350046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92500" lnSpcReduction="10000"/>
          </a:bodyPr>
          <a:lstStyle/>
          <a:p>
            <a:r>
              <a:rPr lang="es-CL" dirty="0" smtClean="0"/>
              <a:t>Vistas de un objeto o pieza</a:t>
            </a:r>
          </a:p>
          <a:p>
            <a:r>
              <a:rPr lang="es-CL" b="1" dirty="0" smtClean="0"/>
              <a:t>¿Qué son las "vistas" de un objeto o pieza?</a:t>
            </a:r>
            <a:r>
              <a:rPr lang="es-CL" dirty="0" smtClean="0"/>
              <a:t> </a:t>
            </a:r>
            <a:br>
              <a:rPr lang="es-CL" dirty="0" smtClean="0"/>
            </a:br>
            <a:r>
              <a:rPr lang="es-CL" dirty="0" smtClean="0"/>
              <a:t>La vista no es más que el aspecto de un objeto (visto) desde un lugar determinado. Puedes pensar que podemos ver un objeto desde infinitos puntos de vista pero afortunadamente en dibujo técnico consideramos hasta 6 vistas diferentes. </a:t>
            </a:r>
            <a:br>
              <a:rPr lang="es-CL" dirty="0" smtClean="0"/>
            </a:br>
            <a:r>
              <a:rPr lang="es-CL" dirty="0" smtClean="0"/>
              <a:t>En resumen, se llama vista de un objeto a la imagen del mismo que se observa desde una determinada posición.</a:t>
            </a:r>
          </a:p>
          <a:p>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b="1" dirty="0" smtClean="0"/>
              <a:t>¿Cómo se obtienen las vistas?</a:t>
            </a:r>
            <a:r>
              <a:rPr lang="es-CL" dirty="0" smtClean="0"/>
              <a:t/>
            </a:r>
            <a:br>
              <a:rPr lang="es-CL" dirty="0" smtClean="0"/>
            </a:br>
            <a:r>
              <a:rPr lang="es-CL" dirty="0" smtClean="0"/>
              <a:t>La pieza de la figura puede ser vista desde arriba o desde abajo, desde enfrente o desde detrás, desde un lateral o desde el otro. A las vistas así obtenidas se las llama respectivamente: </a:t>
            </a:r>
            <a:r>
              <a:rPr lang="es-CL" b="1" dirty="0" smtClean="0"/>
              <a:t>planta</a:t>
            </a:r>
            <a:r>
              <a:rPr lang="es-CL" dirty="0" smtClean="0"/>
              <a:t>, </a:t>
            </a:r>
            <a:r>
              <a:rPr lang="es-CL" b="1" dirty="0" smtClean="0"/>
              <a:t>planta inferior, alzado, alzado posterior, vista lateral o perfil derecho e izquierdo</a:t>
            </a:r>
            <a:r>
              <a:rPr lang="es-CL" dirty="0" smtClean="0"/>
              <a:t>.</a:t>
            </a:r>
            <a:endParaRPr lang="es-C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1026" name="Picture 2" descr="http://3.bp.blogspot.com/-ZIt_pXY2ooc/TrRIZ-pTEeI/AAAAAAAAAUk/N4bk2rIUo1g/s320/vistas.jpg"/>
          <p:cNvPicPr>
            <a:picLocks noChangeAspect="1" noChangeArrowheads="1"/>
          </p:cNvPicPr>
          <p:nvPr/>
        </p:nvPicPr>
        <p:blipFill>
          <a:blip r:embed="rId2"/>
          <a:srcRect/>
          <a:stretch>
            <a:fillRect/>
          </a:stretch>
        </p:blipFill>
        <p:spPr bwMode="auto">
          <a:xfrm>
            <a:off x="1857356" y="714356"/>
            <a:ext cx="6125328" cy="497683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b="1" dirty="0" smtClean="0"/>
              <a:t>¿Cuál es su fundamento?</a:t>
            </a:r>
            <a:r>
              <a:rPr lang="es-CL" dirty="0" smtClean="0"/>
              <a:t/>
            </a:r>
            <a:br>
              <a:rPr lang="es-CL" dirty="0" smtClean="0"/>
            </a:br>
            <a:r>
              <a:rPr lang="es-CL" dirty="0" smtClean="0"/>
              <a:t>El sistema de vistas se basa en las proyecciones gráficas </a:t>
            </a:r>
            <a:r>
              <a:rPr lang="es-CL" dirty="0" err="1" smtClean="0"/>
              <a:t>diédricas</a:t>
            </a:r>
            <a:r>
              <a:rPr lang="es-CL" dirty="0" smtClean="0"/>
              <a:t> (también conocidas como proyecciones ortográficas). El sistema de representación normalizado de vistas se basa en el sistema </a:t>
            </a:r>
            <a:r>
              <a:rPr lang="es-CL" dirty="0" err="1" smtClean="0"/>
              <a:t>diédrico</a:t>
            </a:r>
            <a:r>
              <a:rPr lang="es-CL" dirty="0" smtClean="0"/>
              <a:t> (también llamado "De Monge" puesto que fue el francés </a:t>
            </a:r>
            <a:r>
              <a:rPr lang="es-CL" dirty="0" err="1" smtClean="0"/>
              <a:t>Gaspard</a:t>
            </a:r>
            <a:r>
              <a:rPr lang="es-CL" dirty="0" smtClean="0"/>
              <a:t> Monge quién lo desarrolló hacia finales del siglo XVIII). </a:t>
            </a:r>
            <a:r>
              <a:rPr lang="es-CL" b="1" dirty="0" smtClean="0"/>
              <a:t> </a:t>
            </a:r>
            <a:endParaRPr lang="es-C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TotalTime>
  <Words>183</Words>
  <PresentationFormat>Presentación en pantalla (4:3)</PresentationFormat>
  <Paragraphs>21</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Metro</vt:lpstr>
      <vt:lpstr>Vistas de objetos  3D</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Importante: Debe existir correspondencia entre las vistas: </vt:lpstr>
      <vt:lpstr>Diapositiva 14</vt:lpstr>
      <vt:lpstr>Observa esta imagen de un "ekranoplano"A-90 “Orlyonok”. Aunque las vistas no están colocadas de forma normalizada, ¿puedes identificar el alzado, la planta y el perfil?</vt:lpstr>
      <vt:lpstr>Muestra en la web.</vt:lpstr>
      <vt:lpstr>Materiales próxima clase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Vistas de objetos  3D</dc:title>
  <dc:creator>Maria Cecilia Villagrán Vergara</dc:creator>
  <cp:lastModifiedBy>Maria Cecilia Villagrán Vergara</cp:lastModifiedBy>
  <cp:revision>4</cp:revision>
  <dcterms:created xsi:type="dcterms:W3CDTF">2014-05-19T01:37:52Z</dcterms:created>
  <dcterms:modified xsi:type="dcterms:W3CDTF">2014-05-25T23:01:01Z</dcterms:modified>
</cp:coreProperties>
</file>